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9" r:id="rId3"/>
    <p:sldMasterId id="2147483673" r:id="rId4"/>
  </p:sldMasterIdLst>
  <p:notesMasterIdLst>
    <p:notesMasterId r:id="rId33"/>
  </p:notesMasterIdLst>
  <p:handoutMasterIdLst>
    <p:handoutMasterId r:id="rId34"/>
  </p:handoutMasterIdLst>
  <p:sldIdLst>
    <p:sldId id="258" r:id="rId5"/>
    <p:sldId id="524" r:id="rId6"/>
    <p:sldId id="517" r:id="rId7"/>
    <p:sldId id="463" r:id="rId8"/>
    <p:sldId id="520" r:id="rId9"/>
    <p:sldId id="521" r:id="rId10"/>
    <p:sldId id="522" r:id="rId11"/>
    <p:sldId id="518" r:id="rId12"/>
    <p:sldId id="512" r:id="rId13"/>
    <p:sldId id="523" r:id="rId14"/>
    <p:sldId id="514" r:id="rId15"/>
    <p:sldId id="502" r:id="rId16"/>
    <p:sldId id="539" r:id="rId17"/>
    <p:sldId id="540" r:id="rId18"/>
    <p:sldId id="525" r:id="rId19"/>
    <p:sldId id="526" r:id="rId20"/>
    <p:sldId id="527" r:id="rId21"/>
    <p:sldId id="528" r:id="rId22"/>
    <p:sldId id="529" r:id="rId23"/>
    <p:sldId id="530" r:id="rId24"/>
    <p:sldId id="531" r:id="rId25"/>
    <p:sldId id="532" r:id="rId26"/>
    <p:sldId id="533" r:id="rId27"/>
    <p:sldId id="534" r:id="rId28"/>
    <p:sldId id="535" r:id="rId29"/>
    <p:sldId id="536" r:id="rId30"/>
    <p:sldId id="537" r:id="rId31"/>
    <p:sldId id="538" r:id="rId32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F32D"/>
    <a:srgbClr val="CC6600"/>
    <a:srgbClr val="FFFF66"/>
    <a:srgbClr val="3333FF"/>
    <a:srgbClr val="FFCC00"/>
    <a:srgbClr val="FF3300"/>
    <a:srgbClr val="81A4C7"/>
    <a:srgbClr val="FF5050"/>
    <a:srgbClr val="FF6600"/>
    <a:srgbClr val="FFE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34" autoAdjust="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78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C8E25C-855B-4054-86BA-A7F0C3EBA7A3}" type="datetimeFigureOut">
              <a:rPr lang="zh-TW" altLang="en-US"/>
              <a:pPr/>
              <a:t>2014/5/22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1A8F19-AEAF-4D96-9962-2B022338C04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263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876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164"/>
            <a:ext cx="294495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76E7AB-3F50-4EEF-B73C-3C750B601E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400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6E7AB-3F50-4EEF-B73C-3C750B601E2C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944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C943D-7E7D-46AE-93C9-3227D9B0E7EB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18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C943D-7E7D-46AE-93C9-3227D9B0E7EB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939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C943D-7E7D-46AE-93C9-3227D9B0E7EB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48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C943D-7E7D-46AE-93C9-3227D9B0E7EB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536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over_to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950" y="0"/>
            <a:ext cx="814705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trip_20_PPT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006475"/>
            <a:ext cx="4678363" cy="1800225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087A9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022600"/>
            <a:ext cx="3598863" cy="14398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0" y="862013"/>
            <a:ext cx="9144000" cy="0"/>
          </a:xfrm>
          <a:prstGeom prst="line">
            <a:avLst/>
          </a:prstGeom>
          <a:noFill/>
          <a:ln w="15875" cap="rnd">
            <a:solidFill>
              <a:srgbClr val="4D4D4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1029" name="Picture 10" descr="Strip_20_PPT_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87A5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006192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ts val="200"/>
        </a:spcAft>
        <a:buClr>
          <a:schemeClr val="tx1"/>
        </a:buClr>
        <a:buSzPct val="115000"/>
        <a:buBlip>
          <a:blip r:embed="rId7"/>
        </a:buBlip>
        <a:defRPr sz="2000">
          <a:solidFill>
            <a:srgbClr val="000000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447675" indent="-200025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2pPr>
      <a:lvl3pPr marL="808038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3pPr>
      <a:lvl4pPr marL="11684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4pPr>
      <a:lvl5pPr marL="161925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5000"/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5pPr>
      <a:lvl6pPr marL="20764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6pPr>
      <a:lvl7pPr marL="25336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7pPr>
      <a:lvl8pPr marL="29908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8pPr>
      <a:lvl9pPr marL="344805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192"/>
        </a:buClr>
        <a:buSzPct val="11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bir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75"/>
            <a:ext cx="9140825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72746" name="Line 10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2054" name="Picture 10" descr="Strip_20_PPT_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47" name="Line 11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7"/>
        </a:buBlip>
        <a:defRPr sz="2000">
          <a:solidFill>
            <a:schemeClr val="bg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442913" indent="-16668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2pPr>
      <a:lvl3pPr marL="80327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3pPr>
      <a:lvl4pPr marL="11620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4pPr>
      <a:lvl5pPr marL="15240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5pPr>
      <a:lvl6pPr marL="19812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la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4763"/>
            <a:ext cx="9140825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97670" name="Line 6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3078" name="Picture 10" descr="Strip_20_PPT_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7671" name="Line 7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7"/>
        </a:buBlip>
        <a:defRPr sz="2000">
          <a:solidFill>
            <a:schemeClr val="bg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452438" indent="-18573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2pPr>
      <a:lvl3pPr marL="809625" indent="-177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3pPr>
      <a:lvl4pPr marL="1160463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4pPr>
      <a:lvl5pPr marL="1524000" indent="-1841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5pPr>
      <a:lvl6pPr marL="19812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7A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099" name="Picture 10" descr="Strip_20_PPT_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175" y="6140450"/>
            <a:ext cx="9150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79500"/>
            <a:ext cx="863758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0"/>
            <a:endParaRPr lang="en-US" altLang="zh-TW" smtClean="0"/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62854" name="Line 6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15875" cap="rnd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62855" name="Line 7"/>
          <p:cNvSpPr>
            <a:spLocks noChangeShapeType="1"/>
          </p:cNvSpPr>
          <p:nvPr/>
        </p:nvSpPr>
        <p:spPr bwMode="auto">
          <a:xfrm>
            <a:off x="0" y="614680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177800" indent="-177800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Blip>
          <a:blip r:embed="rId6"/>
        </a:buBlip>
        <a:defRPr sz="2000">
          <a:solidFill>
            <a:schemeClr val="bg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442913" indent="-166688" algn="l" rtl="0" eaLnBrk="0" fontAlgn="base" hangingPunct="0">
        <a:lnSpc>
          <a:spcPct val="90000"/>
        </a:lnSpc>
        <a:spcBef>
          <a:spcPct val="20000"/>
        </a:spcBef>
        <a:spcAft>
          <a:spcPts val="20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2pPr>
      <a:lvl3pPr marL="80962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3pPr>
      <a:lvl4pPr marL="11620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4pPr>
      <a:lvl5pPr marL="1524000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  <a:ea typeface="MS PGothic" pitchFamily="34" charset="-128"/>
        </a:defRPr>
      </a:lvl5pPr>
      <a:lvl6pPr marL="19812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6pPr>
      <a:lvl7pPr marL="24384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7pPr>
      <a:lvl8pPr marL="28956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8pPr>
      <a:lvl9pPr marL="3352800" indent="-1809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1"/>
        </a:buClr>
        <a:buSzPct val="115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15.png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2.jpe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15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348880"/>
            <a:ext cx="6371501" cy="100811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en-US" altLang="zh-TW" sz="2800" b="1" i="1" dirty="0" smtClean="0">
                <a:solidFill>
                  <a:schemeClr val="tx1"/>
                </a:solidFill>
                <a:latin typeface="Helvetica" pitchFamily="34" charset="0"/>
                <a:ea typeface="+mj-ea"/>
                <a:cs typeface="Calibri" pitchFamily="34" charset="0"/>
              </a:rPr>
              <a:t>Wireless N Exterior Access Point</a:t>
            </a:r>
            <a:r>
              <a:rPr lang="en-US" altLang="zh-TW" sz="2800" i="1" dirty="0" smtClean="0">
                <a:latin typeface="Helvetica" pitchFamily="34" charset="0"/>
                <a:ea typeface="+mj-ea"/>
              </a:rPr>
              <a:t/>
            </a:r>
            <a:br>
              <a:rPr lang="en-US" altLang="zh-TW" sz="2800" i="1" dirty="0" smtClean="0">
                <a:latin typeface="Helvetica" pitchFamily="34" charset="0"/>
                <a:ea typeface="+mj-ea"/>
              </a:rPr>
            </a:br>
            <a:r>
              <a:rPr lang="en-US" altLang="zh-TW" sz="2800" b="1" dirty="0" smtClean="0">
                <a:solidFill>
                  <a:schemeClr val="tx1"/>
                </a:solidFill>
                <a:latin typeface="Helvetica" pitchFamily="34" charset="0"/>
                <a:cs typeface="Calibri" pitchFamily="34" charset="0"/>
              </a:rPr>
              <a:t>DAP-3310 / DAP-3410</a:t>
            </a:r>
            <a:r>
              <a:rPr lang="en-US" altLang="zh-TW" sz="2800" b="1" dirty="0">
                <a:solidFill>
                  <a:schemeClr val="tx1"/>
                </a:solidFill>
                <a:latin typeface="Helvetica" pitchFamily="34" charset="0"/>
                <a:cs typeface="Calibri" pitchFamily="34" charset="0"/>
              </a:rPr>
              <a:t/>
            </a:r>
            <a:br>
              <a:rPr lang="en-US" altLang="zh-TW" sz="2800" b="1" dirty="0">
                <a:solidFill>
                  <a:schemeClr val="tx1"/>
                </a:solidFill>
                <a:latin typeface="Helvetica" pitchFamily="34" charset="0"/>
                <a:cs typeface="Calibri" pitchFamily="34" charset="0"/>
              </a:rPr>
            </a:br>
            <a:r>
              <a:rPr lang="en-US" altLang="zh-TW" sz="2800" dirty="0" smtClean="0">
                <a:latin typeface="Helvetica" pitchFamily="34" charset="0"/>
                <a:ea typeface="+mj-ea"/>
              </a:rPr>
              <a:t/>
            </a:r>
            <a:br>
              <a:rPr lang="en-US" altLang="zh-TW" sz="2800" dirty="0" smtClean="0">
                <a:latin typeface="Helvetica" pitchFamily="34" charset="0"/>
                <a:ea typeface="+mj-ea"/>
              </a:rPr>
            </a:br>
            <a:endParaRPr lang="zh-TW" altLang="zh-TW" sz="2800" dirty="0" smtClean="0">
              <a:latin typeface="Helvetica" pitchFamily="34" charset="0"/>
              <a:ea typeface="+mj-ea"/>
            </a:endParaRPr>
          </a:p>
        </p:txBody>
      </p:sp>
      <p:sp>
        <p:nvSpPr>
          <p:cNvPr id="4" name="TextBox 2"/>
          <p:cNvSpPr>
            <a:spLocks noGrp="1" noChangeArrowheads="1"/>
          </p:cNvSpPr>
          <p:nvPr>
            <p:ph type="subTitle" idx="1"/>
          </p:nvPr>
        </p:nvSpPr>
        <p:spPr>
          <a:xfrm>
            <a:off x="396247" y="5373216"/>
            <a:ext cx="6480720" cy="648072"/>
          </a:xfrm>
          <a:noFill/>
        </p:spPr>
        <p:txBody>
          <a:bodyPr/>
          <a:lstStyle/>
          <a:p>
            <a:pPr algn="ctr" eaLnBrk="1" hangingPunct="1"/>
            <a:r>
              <a:rPr lang="en-US" altLang="zh-TW" sz="1200" b="1" i="1" dirty="0" smtClean="0">
                <a:solidFill>
                  <a:srgbClr val="FF0000"/>
                </a:solidFill>
              </a:rPr>
              <a:t>* Note: competitive information supplied in this document is only there to be used as a comparison guide and not intended to be harmful or misleading. </a:t>
            </a:r>
            <a:endParaRPr lang="en-US" altLang="zh-TW" sz="12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15616" y="1988840"/>
            <a:ext cx="3312367" cy="38164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221555" y="206409"/>
            <a:ext cx="8382893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defRPr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2pPr>
            <a:lvl3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3pPr>
            <a:lvl4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4pPr>
            <a:lvl5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9pPr>
          </a:lstStyle>
          <a:p>
            <a:r>
              <a:rPr kumimoji="0" lang="en-US" altLang="zh-TW" dirty="0" smtClean="0">
                <a:effectLst>
                  <a:reflection blurRad="6350" stA="60000" endA="900" endPos="58000" dir="5400000" sy="-100000" algn="bl" rotWithShape="0"/>
                </a:effectLst>
                <a:latin typeface="Arial" pitchFamily="34" charset="0"/>
                <a:ea typeface="StoneSansITC-Medium" charset="-120"/>
                <a:cs typeface="Arial" pitchFamily="34" charset="0"/>
              </a:rPr>
              <a:t>Point To Point</a:t>
            </a:r>
            <a:endParaRPr lang="zh-TW" altLang="en-US" dirty="0"/>
          </a:p>
        </p:txBody>
      </p:sp>
      <p:sp>
        <p:nvSpPr>
          <p:cNvPr id="70" name="內容版面配置區 2"/>
          <p:cNvSpPr txBox="1">
            <a:spLocks/>
          </p:cNvSpPr>
          <p:nvPr/>
        </p:nvSpPr>
        <p:spPr bwMode="auto">
          <a:xfrm>
            <a:off x="1187623" y="2080592"/>
            <a:ext cx="894192" cy="48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altLang="zh-TW" sz="1600" b="1" i="1" dirty="0" smtClean="0">
                <a:solidFill>
                  <a:srgbClr val="00B0F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WDS</a:t>
            </a:r>
            <a:endParaRPr lang="zh-TW" altLang="en-US" sz="1600" b="1" dirty="0"/>
          </a:p>
          <a:p>
            <a:pPr lvl="1" algn="ctr"/>
            <a:endParaRPr lang="zh-TW" altLang="en-US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259632" y="2157389"/>
            <a:ext cx="3009352" cy="3451598"/>
            <a:chOff x="467544" y="1326346"/>
            <a:chExt cx="3816424" cy="4426657"/>
          </a:xfrm>
        </p:grpSpPr>
        <p:sp>
          <p:nvSpPr>
            <p:cNvPr id="45" name="橢圓 44"/>
            <p:cNvSpPr/>
            <p:nvPr/>
          </p:nvSpPr>
          <p:spPr>
            <a:xfrm>
              <a:off x="520695" y="5085186"/>
              <a:ext cx="1705061" cy="3611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橢圓 1"/>
            <p:cNvSpPr/>
            <p:nvPr/>
          </p:nvSpPr>
          <p:spPr>
            <a:xfrm>
              <a:off x="2790773" y="2291795"/>
              <a:ext cx="989137" cy="2058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2698363" y="2497608"/>
              <a:ext cx="10815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Office 1</a:t>
              </a:r>
              <a:endParaRPr lang="zh-TW" altLang="en-US" sz="1400" dirty="0"/>
            </a:p>
          </p:txBody>
        </p:sp>
        <p:pic>
          <p:nvPicPr>
            <p:cNvPr id="1027" name="Picture 3" descr="D:\D-Link\File\D-Link Icon\Buildings\Generic Buildin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172" y="1695908"/>
              <a:ext cx="830024" cy="830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57421">
              <a:off x="2364570" y="2036435"/>
              <a:ext cx="278471" cy="521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38682">
              <a:off x="2030948" y="2487834"/>
              <a:ext cx="389618" cy="755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文字方塊 31"/>
            <p:cNvSpPr txBox="1"/>
            <p:nvPr/>
          </p:nvSpPr>
          <p:spPr>
            <a:xfrm>
              <a:off x="767669" y="5445226"/>
              <a:ext cx="10815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Office 2</a:t>
              </a:r>
              <a:endParaRPr lang="zh-TW" altLang="en-US" sz="1400" dirty="0"/>
            </a:p>
          </p:txBody>
        </p:sp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182" y="1326346"/>
              <a:ext cx="393657" cy="59048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2" name="文字方塊 71"/>
            <p:cNvSpPr txBox="1"/>
            <p:nvPr/>
          </p:nvSpPr>
          <p:spPr>
            <a:xfrm>
              <a:off x="1906275" y="3517321"/>
              <a:ext cx="10815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i="1" dirty="0" smtClean="0">
                  <a:solidFill>
                    <a:schemeClr val="accent3">
                      <a:lumMod val="65000"/>
                    </a:schemeClr>
                  </a:solidFill>
                </a:rPr>
                <a:t>WDS</a:t>
              </a:r>
              <a:endParaRPr lang="zh-TW" altLang="en-US" sz="1600" b="1" i="1" dirty="0">
                <a:solidFill>
                  <a:schemeClr val="accent3">
                    <a:lumMod val="65000"/>
                  </a:schemeClr>
                </a:solidFill>
              </a:endParaRPr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1834268" y="1470619"/>
              <a:ext cx="10815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i="1" dirty="0" smtClean="0">
                  <a:solidFill>
                    <a:schemeClr val="accent3">
                      <a:lumMod val="65000"/>
                    </a:schemeClr>
                  </a:solidFill>
                </a:rPr>
                <a:t>WDS</a:t>
              </a:r>
              <a:endParaRPr lang="zh-TW" altLang="en-US" sz="1600" b="1" i="1" dirty="0">
                <a:solidFill>
                  <a:schemeClr val="accent3">
                    <a:lumMod val="65000"/>
                  </a:schemeClr>
                </a:solidFill>
              </a:endParaRPr>
            </a:p>
          </p:txBody>
        </p:sp>
        <p:pic>
          <p:nvPicPr>
            <p:cNvPr id="26" name="Picture 3" descr="D:\D-Link\File\D-Link Icon\Buildings\Generic Buildin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717034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732" y="3140970"/>
              <a:ext cx="705396" cy="10580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圓角矩形圖說文字 5"/>
            <p:cNvSpPr/>
            <p:nvPr/>
          </p:nvSpPr>
          <p:spPr>
            <a:xfrm>
              <a:off x="2339752" y="4437114"/>
              <a:ext cx="1944216" cy="1224136"/>
            </a:xfrm>
            <a:prstGeom prst="wedgeRoundRectCallout">
              <a:avLst>
                <a:gd name="adj1" fmla="val -75044"/>
                <a:gd name="adj2" fmla="val -3116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0" name="Picture 6" descr="D:\D-Link\File\D-Link Icon\People\Male with Laptop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59" y="4946905"/>
              <a:ext cx="624281" cy="624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" descr="D:\D-Link\File\D-Link Icon\PC\Desktop 2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824" y="5055030"/>
              <a:ext cx="539947" cy="53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5" descr="D:\D-Link\File\D-Link Icon\IP Surveillance\Video Management System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123" y="5068019"/>
              <a:ext cx="480152" cy="480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D:\D-Link\File\D-Link Icon\Multimedia\Mobile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4799" y="4442849"/>
              <a:ext cx="661999" cy="66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D:\D-Link\File\D-Link Icon\PC\Laptop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082" y="4496566"/>
              <a:ext cx="580083" cy="58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群組 7"/>
          <p:cNvGrpSpPr/>
          <p:nvPr/>
        </p:nvGrpSpPr>
        <p:grpSpPr>
          <a:xfrm>
            <a:off x="5004049" y="2157389"/>
            <a:ext cx="2946869" cy="3523604"/>
            <a:chOff x="4932040" y="1240788"/>
            <a:chExt cx="3744416" cy="4584221"/>
          </a:xfrm>
        </p:grpSpPr>
        <p:sp>
          <p:nvSpPr>
            <p:cNvPr id="61" name="橢圓 60"/>
            <p:cNvSpPr/>
            <p:nvPr/>
          </p:nvSpPr>
          <p:spPr>
            <a:xfrm>
              <a:off x="7301575" y="2264418"/>
              <a:ext cx="989137" cy="2058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橢圓 45"/>
            <p:cNvSpPr/>
            <p:nvPr/>
          </p:nvSpPr>
          <p:spPr>
            <a:xfrm>
              <a:off x="5004048" y="5157192"/>
              <a:ext cx="1718220" cy="3611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7" name="Picture 3" descr="D:\D-Link\File\D-Link Icon\Buildings\Generic Building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861048"/>
              <a:ext cx="1728192" cy="172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圖片 47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3212976"/>
              <a:ext cx="705396" cy="10580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0" name="文字方塊 49"/>
            <p:cNvSpPr txBox="1"/>
            <p:nvPr/>
          </p:nvSpPr>
          <p:spPr>
            <a:xfrm>
              <a:off x="5323028" y="5517232"/>
              <a:ext cx="10815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Building</a:t>
              </a:r>
              <a:endParaRPr lang="zh-TW" altLang="en-US" sz="1400" dirty="0"/>
            </a:p>
          </p:txBody>
        </p:sp>
        <p:pic>
          <p:nvPicPr>
            <p:cNvPr id="5" name="Picture 2" descr="D:\D-Link\Product\Outdoor AP\DAP-3690\PICs\DAP-3690_A1_Image L(Front)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0648" y="1240788"/>
              <a:ext cx="485688" cy="964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D:\D-Link\File\D-Link Icon\Multimedia\Mobile Base Station .png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1700808"/>
              <a:ext cx="799087" cy="799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57421">
              <a:off x="6886879" y="2114222"/>
              <a:ext cx="278471" cy="521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文字方塊 63"/>
            <p:cNvSpPr txBox="1"/>
            <p:nvPr/>
          </p:nvSpPr>
          <p:spPr>
            <a:xfrm>
              <a:off x="7092280" y="2473732"/>
              <a:ext cx="14272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WISP </a:t>
              </a:r>
            </a:p>
            <a:p>
              <a:pPr algn="ctr"/>
              <a:r>
                <a:rPr lang="en-US" altLang="zh-TW" sz="1400" dirty="0" smtClean="0"/>
                <a:t>Base Station </a:t>
              </a:r>
              <a:endParaRPr lang="zh-TW" altLang="en-US" sz="1400" dirty="0"/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6444208" y="3537064"/>
              <a:ext cx="10815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i="1" dirty="0" smtClean="0">
                  <a:solidFill>
                    <a:schemeClr val="accent3">
                      <a:lumMod val="65000"/>
                    </a:schemeClr>
                  </a:solidFill>
                </a:rPr>
                <a:t>WISP</a:t>
              </a:r>
              <a:endParaRPr lang="zh-TW" altLang="en-US" sz="1600" b="1" i="1" dirty="0">
                <a:solidFill>
                  <a:schemeClr val="accent3">
                    <a:lumMod val="65000"/>
                  </a:schemeClr>
                </a:solidFill>
              </a:endParaRPr>
            </a:p>
          </p:txBody>
        </p:sp>
        <p:sp>
          <p:nvSpPr>
            <p:cNvPr id="51" name="圓角矩形圖說文字 50"/>
            <p:cNvSpPr/>
            <p:nvPr/>
          </p:nvSpPr>
          <p:spPr>
            <a:xfrm>
              <a:off x="6838407" y="4437112"/>
              <a:ext cx="1838049" cy="1224136"/>
            </a:xfrm>
            <a:prstGeom prst="wedgeRoundRectCallout">
              <a:avLst>
                <a:gd name="adj1" fmla="val -75044"/>
                <a:gd name="adj2" fmla="val -3116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3" name="Picture 3" descr="D:\D-Link\File\D-Link Icon\PC\Desktop 2.png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4812216"/>
              <a:ext cx="539947" cy="53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" descr="D:\D-Link\File\D-Link Icon\IP Surveillance\Video Management System.png"/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4842113"/>
              <a:ext cx="480152" cy="480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D:\D-Link\File\D-Link Icon\PC\Laptop.png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777975"/>
              <a:ext cx="580083" cy="58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38682">
              <a:off x="6547404" y="2559842"/>
              <a:ext cx="389618" cy="755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9" name="矩形 48"/>
          <p:cNvSpPr/>
          <p:nvPr/>
        </p:nvSpPr>
        <p:spPr>
          <a:xfrm>
            <a:off x="4860033" y="1988840"/>
            <a:ext cx="3312367" cy="38164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內容版面配置區 2"/>
          <p:cNvSpPr txBox="1">
            <a:spLocks/>
          </p:cNvSpPr>
          <p:nvPr/>
        </p:nvSpPr>
        <p:spPr bwMode="auto">
          <a:xfrm>
            <a:off x="4924699" y="2080592"/>
            <a:ext cx="943446" cy="48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altLang="zh-TW" sz="1600" b="1" dirty="0" smtClean="0">
                <a:solidFill>
                  <a:srgbClr val="00B0F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WISP</a:t>
            </a:r>
            <a:endParaRPr lang="zh-TW" altLang="en-US" sz="1600" dirty="0"/>
          </a:p>
          <a:p>
            <a:pPr lvl="1" algn="ctr"/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內容版面配置區 2"/>
          <p:cNvSpPr txBox="1">
            <a:spLocks/>
          </p:cNvSpPr>
          <p:nvPr/>
        </p:nvSpPr>
        <p:spPr bwMode="auto">
          <a:xfrm>
            <a:off x="467544" y="1052737"/>
            <a:ext cx="830135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 err="1" smtClean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PtP</a:t>
            </a:r>
            <a:r>
              <a:rPr lang="en-US" altLang="zh-TW" sz="2000" b="1" dirty="0" smtClean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 communication.</a:t>
            </a:r>
          </a:p>
          <a:p>
            <a:pPr marL="0" lvl="1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dirty="0" smtClean="0">
                <a:solidFill>
                  <a:schemeClr val="tx1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Provide different ways for long distance </a:t>
            </a:r>
            <a:r>
              <a:rPr lang="en-US" altLang="zh-TW" sz="2000" dirty="0" err="1" smtClean="0">
                <a:solidFill>
                  <a:schemeClr val="tx1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PtP</a:t>
            </a:r>
            <a:r>
              <a:rPr lang="en-US" altLang="zh-TW" sz="2000" dirty="0" smtClean="0">
                <a:solidFill>
                  <a:schemeClr val="tx1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 link.</a:t>
            </a:r>
          </a:p>
        </p:txBody>
      </p:sp>
    </p:spTree>
    <p:extLst>
      <p:ext uri="{BB962C8B-B14F-4D97-AF65-F5344CB8AC3E}">
        <p14:creationId xmlns:p14="http://schemas.microsoft.com/office/powerpoint/2010/main" val="3843081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221555" y="206409"/>
            <a:ext cx="8382893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defRPr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2pPr>
            <a:lvl3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3pPr>
            <a:lvl4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4pPr>
            <a:lvl5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9pPr>
          </a:lstStyle>
          <a:p>
            <a:r>
              <a:rPr kumimoji="0" lang="en-US" altLang="zh-TW" dirty="0" smtClean="0">
                <a:effectLst>
                  <a:reflection blurRad="6350" stA="60000" endA="900" endPos="58000" dir="5400000" sy="-100000" algn="bl" rotWithShape="0"/>
                </a:effectLst>
                <a:latin typeface="Arial" pitchFamily="34" charset="0"/>
                <a:ea typeface="StoneSansITC-Medium" charset="-120"/>
                <a:cs typeface="Arial" pitchFamily="34" charset="0"/>
              </a:rPr>
              <a:t>Point To Multi-Point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1547664" y="2348880"/>
            <a:ext cx="6264696" cy="3233341"/>
            <a:chOff x="611560" y="1494518"/>
            <a:chExt cx="8376962" cy="4166730"/>
          </a:xfrm>
        </p:grpSpPr>
        <p:sp>
          <p:nvSpPr>
            <p:cNvPr id="57" name="圓角矩形圖說文字 56"/>
            <p:cNvSpPr/>
            <p:nvPr/>
          </p:nvSpPr>
          <p:spPr>
            <a:xfrm>
              <a:off x="7234623" y="4456580"/>
              <a:ext cx="1223891" cy="926370"/>
            </a:xfrm>
            <a:prstGeom prst="wedgeRoundRectCallout">
              <a:avLst>
                <a:gd name="adj1" fmla="val -17864"/>
                <a:gd name="adj2" fmla="val -65601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圓角矩形圖說文字 54"/>
            <p:cNvSpPr/>
            <p:nvPr/>
          </p:nvSpPr>
          <p:spPr>
            <a:xfrm>
              <a:off x="4638155" y="4734878"/>
              <a:ext cx="1223891" cy="926370"/>
            </a:xfrm>
            <a:prstGeom prst="wedgeRoundRectCallout">
              <a:avLst>
                <a:gd name="adj1" fmla="val -17864"/>
                <a:gd name="adj2" fmla="val -65601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圓角矩形圖說文字 52"/>
            <p:cNvSpPr/>
            <p:nvPr/>
          </p:nvSpPr>
          <p:spPr>
            <a:xfrm>
              <a:off x="611560" y="4096540"/>
              <a:ext cx="1223891" cy="1070386"/>
            </a:xfrm>
            <a:prstGeom prst="wedgeRoundRectCallout">
              <a:avLst>
                <a:gd name="adj1" fmla="val 65150"/>
                <a:gd name="adj2" fmla="val -20853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橢圓 50"/>
            <p:cNvSpPr/>
            <p:nvPr/>
          </p:nvSpPr>
          <p:spPr>
            <a:xfrm>
              <a:off x="4596086" y="4302830"/>
              <a:ext cx="1240256" cy="232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橢圓 37"/>
            <p:cNvSpPr/>
            <p:nvPr/>
          </p:nvSpPr>
          <p:spPr>
            <a:xfrm>
              <a:off x="2000002" y="4675239"/>
              <a:ext cx="888307" cy="2058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橢圓 36"/>
            <p:cNvSpPr/>
            <p:nvPr/>
          </p:nvSpPr>
          <p:spPr>
            <a:xfrm>
              <a:off x="2007915" y="2709782"/>
              <a:ext cx="888307" cy="2058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29" name="Picture 5" descr="D:\D-Link\File\D-Link Icon\Buildings\House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467" y="4034147"/>
              <a:ext cx="916755" cy="916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文字方塊 82"/>
            <p:cNvSpPr txBox="1"/>
            <p:nvPr/>
          </p:nvSpPr>
          <p:spPr>
            <a:xfrm>
              <a:off x="1851830" y="4859149"/>
              <a:ext cx="1455763" cy="39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Warehouse</a:t>
              </a:r>
              <a:endParaRPr lang="zh-TW" altLang="en-US" sz="1400" dirty="0"/>
            </a:p>
          </p:txBody>
        </p:sp>
        <p:pic>
          <p:nvPicPr>
            <p:cNvPr id="84" name="Picture 5" descr="D:\D-Link\File\D-Link Icon\Buildings\House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7834" y="2070582"/>
              <a:ext cx="901946" cy="901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文字方塊 84"/>
            <p:cNvSpPr txBox="1"/>
            <p:nvPr/>
          </p:nvSpPr>
          <p:spPr>
            <a:xfrm>
              <a:off x="1827103" y="2914933"/>
              <a:ext cx="12217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Factory</a:t>
              </a:r>
              <a:endParaRPr lang="zh-TW" altLang="en-US" sz="1400" dirty="0"/>
            </a:p>
          </p:txBody>
        </p:sp>
        <p:pic>
          <p:nvPicPr>
            <p:cNvPr id="8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620" y="1752392"/>
              <a:ext cx="290302" cy="56283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20099999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620" y="3654758"/>
              <a:ext cx="290302" cy="56283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21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群組 7"/>
            <p:cNvGrpSpPr/>
            <p:nvPr/>
          </p:nvGrpSpPr>
          <p:grpSpPr>
            <a:xfrm>
              <a:off x="7454530" y="3149277"/>
              <a:ext cx="788205" cy="987510"/>
              <a:chOff x="7456203" y="3215209"/>
              <a:chExt cx="788205" cy="987510"/>
            </a:xfrm>
          </p:grpSpPr>
          <p:sp>
            <p:nvSpPr>
              <p:cNvPr id="2" name="圓角矩形 1"/>
              <p:cNvSpPr/>
              <p:nvPr/>
            </p:nvSpPr>
            <p:spPr>
              <a:xfrm>
                <a:off x="7802735" y="3711499"/>
                <a:ext cx="95140" cy="491220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92" name="圖片 91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818181"/>
                  </a:clrFrom>
                  <a:clrTo>
                    <a:srgbClr val="81818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6203" y="3215209"/>
                <a:ext cx="788205" cy="788205"/>
              </a:xfrm>
              <a:prstGeom prst="rect">
                <a:avLst/>
              </a:prstGeom>
            </p:spPr>
          </p:pic>
        </p:grpSp>
        <p:cxnSp>
          <p:nvCxnSpPr>
            <p:cNvPr id="5" name="弧形接點 4"/>
            <p:cNvCxnSpPr/>
            <p:nvPr/>
          </p:nvCxnSpPr>
          <p:spPr>
            <a:xfrm rot="5400000" flipH="1" flipV="1">
              <a:off x="7556803" y="4021368"/>
              <a:ext cx="583659" cy="230838"/>
            </a:xfrm>
            <a:prstGeom prst="curvedConnector3">
              <a:avLst/>
            </a:prstGeom>
            <a:ln w="76200">
              <a:solidFill>
                <a:srgbClr val="CC6600"/>
              </a:solidFill>
            </a:ln>
            <a:scene3d>
              <a:camera prst="orthographicFront">
                <a:rot lat="0" lon="0" rev="180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文字方塊 94"/>
            <p:cNvSpPr txBox="1"/>
            <p:nvPr/>
          </p:nvSpPr>
          <p:spPr>
            <a:xfrm>
              <a:off x="7906974" y="3707021"/>
              <a:ext cx="10815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IP CAM</a:t>
              </a:r>
              <a:endParaRPr lang="zh-TW" altLang="en-US" sz="1400" dirty="0"/>
            </a:p>
          </p:txBody>
        </p:sp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845" y="2708562"/>
              <a:ext cx="290302" cy="562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圖片 3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544" y="2430622"/>
              <a:ext cx="719053" cy="10785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1" name="Picture 3" descr="D:\D-Link\File\D-Link Icon\Buildings\Generic Buildin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588" y="3506276"/>
              <a:ext cx="1095548" cy="1095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圖片 41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7613" y="2430622"/>
              <a:ext cx="705396" cy="10580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0527" y="2718654"/>
              <a:ext cx="290302" cy="56283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文字方塊 43"/>
            <p:cNvSpPr txBox="1"/>
            <p:nvPr/>
          </p:nvSpPr>
          <p:spPr>
            <a:xfrm>
              <a:off x="5425906" y="3942790"/>
              <a:ext cx="10815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Office</a:t>
              </a:r>
              <a:endParaRPr lang="zh-TW" altLang="en-US" sz="1400" dirty="0"/>
            </a:p>
          </p:txBody>
        </p:sp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708562"/>
              <a:ext cx="290302" cy="56283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1494518"/>
              <a:ext cx="719053" cy="10785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6164" y="3438734"/>
              <a:ext cx="719053" cy="10785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9" name="Picture 2" descr="D:\Tools\Dlink\D-Link Icon Library\IP Surveillance\Video Management System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310" y="4941168"/>
              <a:ext cx="500516" cy="500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圓角矩形圖說文字 2"/>
            <p:cNvSpPr/>
            <p:nvPr/>
          </p:nvSpPr>
          <p:spPr>
            <a:xfrm>
              <a:off x="611560" y="2070582"/>
              <a:ext cx="1223891" cy="1070386"/>
            </a:xfrm>
            <a:prstGeom prst="wedgeRoundRectCallout">
              <a:avLst>
                <a:gd name="adj1" fmla="val 65150"/>
                <a:gd name="adj2" fmla="val -20853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4" name="Picture 5" descr="D:\Tools\Dlink\D-Link Icon Library\Security\Generic Server.png"/>
            <p:cNvPicPr>
              <a:picLocks noChangeAspect="1" noChangeArrowheads="1"/>
            </p:cNvPicPr>
            <p:nvPr/>
          </p:nvPicPr>
          <p:blipFill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38" t="8643" r="19818" b="822"/>
            <a:stretch>
              <a:fillRect/>
            </a:stretch>
          </p:blipFill>
          <p:spPr bwMode="auto">
            <a:xfrm>
              <a:off x="1012147" y="2214598"/>
              <a:ext cx="373990" cy="53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" descr="D:\Tools\Dlink\D-Link Icon Library\Security\Generic Server.png"/>
            <p:cNvPicPr>
              <a:picLocks noChangeAspect="1" noChangeArrowheads="1"/>
            </p:cNvPicPr>
            <p:nvPr/>
          </p:nvPicPr>
          <p:blipFill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38" t="8643" r="19818" b="822"/>
            <a:stretch>
              <a:fillRect/>
            </a:stretch>
          </p:blipFill>
          <p:spPr bwMode="auto">
            <a:xfrm>
              <a:off x="811203" y="2542253"/>
              <a:ext cx="373990" cy="53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" descr="D:\Tools\Dlink\D-Link Icon Library\Security\Generic Server.png"/>
            <p:cNvPicPr>
              <a:picLocks noChangeAspect="1" noChangeArrowheads="1"/>
            </p:cNvPicPr>
            <p:nvPr/>
          </p:nvPicPr>
          <p:blipFill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38" t="8643" r="19818" b="822"/>
            <a:stretch>
              <a:fillRect/>
            </a:stretch>
          </p:blipFill>
          <p:spPr bwMode="auto">
            <a:xfrm>
              <a:off x="1228171" y="2467921"/>
              <a:ext cx="373990" cy="53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12" descr="D:\Tools\Dlink\D-Link Icon Library\People\Male with Desktop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02" b="19949"/>
            <a:stretch>
              <a:fillRect/>
            </a:stretch>
          </p:blipFill>
          <p:spPr bwMode="auto">
            <a:xfrm>
              <a:off x="811203" y="4374838"/>
              <a:ext cx="883136" cy="538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" descr="D:\Tools\Dlink\D-Link Icon Library\Multimedia\car.png"/>
            <p:cNvPicPr>
              <a:picLocks noChangeAspect="1" noChangeArrowheads="1"/>
            </p:cNvPicPr>
            <p:nvPr/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93" b="16257"/>
            <a:stretch>
              <a:fillRect/>
            </a:stretch>
          </p:blipFill>
          <p:spPr bwMode="auto">
            <a:xfrm>
              <a:off x="7526025" y="4668753"/>
              <a:ext cx="692942" cy="486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2" descr="D:\Tools\Dlink\D-Link Icon Library\IP Surveillance\Video Management System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021" y="4911834"/>
              <a:ext cx="500516" cy="500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矩形 47"/>
          <p:cNvSpPr/>
          <p:nvPr/>
        </p:nvSpPr>
        <p:spPr>
          <a:xfrm>
            <a:off x="1115616" y="1988840"/>
            <a:ext cx="7056784" cy="381642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內容版面配置區 2"/>
          <p:cNvSpPr txBox="1">
            <a:spLocks/>
          </p:cNvSpPr>
          <p:nvPr/>
        </p:nvSpPr>
        <p:spPr bwMode="auto">
          <a:xfrm>
            <a:off x="6444208" y="2132856"/>
            <a:ext cx="1584176" cy="3600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13"/>
              </a:buBlip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TW" sz="1600" b="1" i="1" dirty="0" smtClean="0">
                <a:solidFill>
                  <a:srgbClr val="00B0F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WDS (Up </a:t>
            </a:r>
            <a:r>
              <a:rPr lang="en-US" altLang="zh-TW" sz="1600" b="1" i="1" dirty="0">
                <a:solidFill>
                  <a:srgbClr val="00B0F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t</a:t>
            </a:r>
            <a:r>
              <a:rPr lang="en-US" altLang="zh-TW" sz="1600" b="1" i="1" dirty="0" smtClean="0">
                <a:solidFill>
                  <a:srgbClr val="00B0F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o 8)</a:t>
            </a:r>
            <a:endParaRPr lang="zh-TW" altLang="en-US" sz="1600" dirty="0"/>
          </a:p>
          <a:p>
            <a:pPr lvl="1" algn="just"/>
            <a:endParaRPr lang="zh-TW" alt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內容版面配置區 2"/>
          <p:cNvSpPr txBox="1">
            <a:spLocks/>
          </p:cNvSpPr>
          <p:nvPr/>
        </p:nvSpPr>
        <p:spPr bwMode="auto">
          <a:xfrm>
            <a:off x="899592" y="1052737"/>
            <a:ext cx="75608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13"/>
              </a:buBlip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 err="1" smtClean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PtMP</a:t>
            </a:r>
            <a:r>
              <a:rPr lang="en-US" altLang="zh-TW" sz="2000" b="1" dirty="0" smtClean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 communication.</a:t>
            </a:r>
          </a:p>
          <a:p>
            <a:pPr marL="0" lvl="1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dirty="0" smtClean="0">
                <a:solidFill>
                  <a:schemeClr val="tx1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Up to 8 WDS link available for multi-point facilities deployment.</a:t>
            </a:r>
          </a:p>
        </p:txBody>
      </p:sp>
    </p:spTree>
    <p:extLst>
      <p:ext uri="{BB962C8B-B14F-4D97-AF65-F5344CB8AC3E}">
        <p14:creationId xmlns:p14="http://schemas.microsoft.com/office/powerpoint/2010/main" val="3539899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4282" y="2714620"/>
            <a:ext cx="8715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altLang="zh-TW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Arial" pitchFamily="34" charset="0"/>
                <a:ea typeface="StoneSansITC-Medium" charset="-120"/>
                <a:cs typeface="Arial" pitchFamily="34" charset="0"/>
              </a:rPr>
              <a:t>Multiple operation mode</a:t>
            </a:r>
          </a:p>
          <a:p>
            <a:pPr marL="177800" marR="0" lvl="0" indent="-1778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itchFamily="2" charset="2"/>
              <a:buNone/>
              <a:tabLst/>
              <a:defRPr/>
            </a:pPr>
            <a:endParaRPr kumimoji="0" lang="zh-TW" altLang="en-US" sz="3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Arial" pitchFamily="34" charset="0"/>
              <a:ea typeface="StoneSansITC-Medium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443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221555" y="206409"/>
            <a:ext cx="8382893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defRPr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2pPr>
            <a:lvl3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3pPr>
            <a:lvl4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4pPr>
            <a:lvl5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9pPr>
          </a:lstStyle>
          <a:p>
            <a:r>
              <a:rPr kumimoji="0" lang="en-US" altLang="zh-TW" sz="2800" dirty="0" smtClean="0">
                <a:effectLst>
                  <a:reflection blurRad="6350" stA="60000" endA="900" endPos="58000" dir="5400000" sy="-100000" algn="bl" rotWithShape="0"/>
                </a:effectLst>
                <a:latin typeface="Arial" pitchFamily="34" charset="0"/>
                <a:ea typeface="StoneSansITC-Medium" charset="-120"/>
                <a:cs typeface="Arial" pitchFamily="34" charset="0"/>
              </a:rPr>
              <a:t>Different mode for different scenario</a:t>
            </a:r>
            <a:endParaRPr lang="zh-TW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5" y="1269392"/>
            <a:ext cx="4191446" cy="237563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20013"/>
            <a:ext cx="4320480" cy="256902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87708"/>
            <a:ext cx="4212469" cy="2437636"/>
          </a:xfrm>
          <a:prstGeom prst="rect">
            <a:avLst/>
          </a:prstGeom>
        </p:spPr>
      </p:pic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683568" y="1052737"/>
            <a:ext cx="295232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 smtClean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Access Point</a:t>
            </a:r>
            <a:endParaRPr lang="en-US" altLang="zh-TW" sz="2000" dirty="0" smtClean="0">
              <a:solidFill>
                <a:schemeClr val="tx1"/>
              </a:solidFill>
              <a:latin typeface="Helvetica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5148064" y="1003989"/>
            <a:ext cx="295232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 smtClean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Repeater</a:t>
            </a:r>
            <a:endParaRPr lang="en-US" altLang="zh-TW" sz="2000" dirty="0" smtClean="0">
              <a:solidFill>
                <a:schemeClr val="tx1"/>
              </a:solidFill>
              <a:latin typeface="Helvetica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 bwMode="auto">
          <a:xfrm>
            <a:off x="3131840" y="3943693"/>
            <a:ext cx="295232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5"/>
              </a:buBlip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 smtClean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Wireless Client</a:t>
            </a:r>
            <a:endParaRPr lang="en-US" altLang="zh-TW" sz="2000" dirty="0" smtClean="0">
              <a:solidFill>
                <a:schemeClr val="tx1"/>
              </a:solidFill>
              <a:latin typeface="Helvetica" pitchFamily="34" charset="0"/>
              <a:ea typeface="微軟正黑體" pitchFamily="34" charset="-120"/>
              <a:cs typeface="Arial" pitchFamily="34" charset="0"/>
            </a:endParaRPr>
          </a:p>
        </p:txBody>
      </p:sp>
      <p:cxnSp>
        <p:nvCxnSpPr>
          <p:cNvPr id="3" name="直線接點 2"/>
          <p:cNvCxnSpPr/>
          <p:nvPr/>
        </p:nvCxnSpPr>
        <p:spPr>
          <a:xfrm>
            <a:off x="4499992" y="1052737"/>
            <a:ext cx="0" cy="273630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2317278" y="3861048"/>
            <a:ext cx="412693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028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827584" y="1389516"/>
            <a:ext cx="295232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 smtClean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WDS</a:t>
            </a:r>
            <a:endParaRPr lang="en-US" altLang="zh-TW" sz="2000" dirty="0" smtClean="0">
              <a:solidFill>
                <a:schemeClr val="tx1"/>
              </a:solidFill>
              <a:latin typeface="Helvetica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5148064" y="1412777"/>
            <a:ext cx="295232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 smtClean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WISP</a:t>
            </a:r>
            <a:endParaRPr lang="en-US" altLang="zh-TW" sz="2000" dirty="0" smtClean="0">
              <a:solidFill>
                <a:schemeClr val="tx1"/>
              </a:solidFill>
              <a:latin typeface="Helvetica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9" y="1893572"/>
            <a:ext cx="4268057" cy="244819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73" y="1844824"/>
            <a:ext cx="4267115" cy="2327517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4499992" y="1389516"/>
            <a:ext cx="0" cy="295224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221555" y="206409"/>
            <a:ext cx="8382893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defRPr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2pPr>
            <a:lvl3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3pPr>
            <a:lvl4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4pPr>
            <a:lvl5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9pPr>
          </a:lstStyle>
          <a:p>
            <a:r>
              <a:rPr kumimoji="0" lang="en-US" altLang="zh-TW" sz="2800" dirty="0" smtClean="0">
                <a:effectLst>
                  <a:reflection blurRad="6350" stA="60000" endA="900" endPos="58000" dir="5400000" sy="-100000" algn="bl" rotWithShape="0"/>
                </a:effectLst>
                <a:latin typeface="Arial" pitchFamily="34" charset="0"/>
                <a:ea typeface="StoneSansITC-Medium" charset="-120"/>
                <a:cs typeface="Arial" pitchFamily="34" charset="0"/>
              </a:rPr>
              <a:t>Different mode for different scenario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68844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4282" y="2714620"/>
            <a:ext cx="8715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altLang="zh-TW" sz="36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Arial" pitchFamily="34" charset="0"/>
                <a:ea typeface="StoneSansITC-Medium" charset="-120"/>
                <a:cs typeface="Arial" pitchFamily="34" charset="0"/>
              </a:rPr>
              <a:t>Competitive Analysis</a:t>
            </a:r>
            <a:endParaRPr kumimoji="0" lang="en-US" altLang="zh-TW" sz="3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Arial" pitchFamily="34" charset="0"/>
              <a:ea typeface="StoneSansITC-Medium" charset="-120"/>
              <a:cs typeface="Arial" pitchFamily="34" charset="0"/>
            </a:endParaRPr>
          </a:p>
          <a:p>
            <a:pPr marL="177800" marR="0" lvl="0" indent="-1778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itchFamily="2" charset="2"/>
              <a:buNone/>
              <a:tabLst/>
              <a:defRPr/>
            </a:pPr>
            <a:endParaRPr kumimoji="0" lang="zh-TW" altLang="en-US" sz="3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Arial" pitchFamily="34" charset="0"/>
              <a:ea typeface="StoneSansITC-Medium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76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221555" y="206409"/>
            <a:ext cx="8734549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defRPr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2pPr>
            <a:lvl3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3pPr>
            <a:lvl4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4pPr>
            <a:lvl5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9pPr>
          </a:lstStyle>
          <a:p>
            <a:r>
              <a:rPr lang="en-US" altLang="zh-TW" dirty="0" smtClean="0"/>
              <a:t>How to fight with TP-Link TL-WA5210n</a:t>
            </a:r>
            <a:endParaRPr lang="zh-TW" altLang="en-US" dirty="0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745930"/>
              </p:ext>
            </p:extLst>
          </p:nvPr>
        </p:nvGraphicFramePr>
        <p:xfrm>
          <a:off x="331911" y="1002406"/>
          <a:ext cx="8488561" cy="4946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911"/>
                <a:gridCol w="3168352"/>
                <a:gridCol w="3375298"/>
              </a:tblGrid>
              <a:tr h="3285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 smtClean="0">
                          <a:latin typeface="Calibri" pitchFamily="34" charset="0"/>
                          <a:cs typeface="Calibri" pitchFamily="34" charset="0"/>
                        </a:rPr>
                        <a:t>Brand</a:t>
                      </a:r>
                      <a:endParaRPr lang="zh-TW" alt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 smtClean="0">
                          <a:latin typeface="Calibri" pitchFamily="34" charset="0"/>
                          <a:cs typeface="Calibri" pitchFamily="34" charset="0"/>
                        </a:rPr>
                        <a:t>D-Link</a:t>
                      </a:r>
                      <a:endParaRPr lang="zh-TW" alt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 smtClean="0">
                          <a:latin typeface="Calibri" pitchFamily="34" charset="0"/>
                          <a:cs typeface="Calibri" pitchFamily="34" charset="0"/>
                        </a:rPr>
                        <a:t>TP-Link</a:t>
                      </a:r>
                      <a:endParaRPr lang="zh-TW" alt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986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Model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dirty="0" smtClean="0">
                          <a:latin typeface="Calibri" pitchFamily="34" charset="0"/>
                          <a:cs typeface="Calibri" pitchFamily="34" charset="0"/>
                        </a:rPr>
                        <a:t>DAP-3310</a:t>
                      </a:r>
                      <a:endParaRPr lang="zh-TW" alt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dirty="0" smtClean="0">
                          <a:latin typeface="Calibri" pitchFamily="34" charset="0"/>
                          <a:cs typeface="Calibri" pitchFamily="34" charset="0"/>
                        </a:rPr>
                        <a:t>TL-WA5210G</a:t>
                      </a:r>
                      <a:endParaRPr lang="zh-TW" alt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697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Frequency</a:t>
                      </a:r>
                      <a:r>
                        <a:rPr lang="en-US" altLang="zh-TW" sz="1400" b="0" baseline="0" dirty="0" smtClean="0">
                          <a:latin typeface="Calibri" pitchFamily="34" charset="0"/>
                          <a:cs typeface="Calibri" pitchFamily="34" charset="0"/>
                        </a:rPr>
                        <a:t> Band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2.4GHz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2.4GHz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12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Data rate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300Mbps (11n 2x2 design)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54Mbps</a:t>
                      </a:r>
                      <a:r>
                        <a:rPr lang="en-US" altLang="zh-TW" sz="1400" b="0" baseline="0" dirty="0" smtClean="0">
                          <a:latin typeface="Calibri" pitchFamily="34" charset="0"/>
                          <a:cs typeface="Calibri" pitchFamily="34" charset="0"/>
                        </a:rPr>
                        <a:t> (11g design)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12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Operation mode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AP/WDS/WDS with </a:t>
                      </a: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AP/Client/Repeater/WISP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AP/Bridge/</a:t>
                      </a:r>
                      <a:r>
                        <a:rPr lang="en-US" altLang="zh-TW" sz="1400" b="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Repeater/WISP client/Router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980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High power design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PoE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 pass through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Not support(One 10/100 </a:t>
                      </a:r>
                      <a:r>
                        <a:rPr lang="en-US" altLang="zh-TW" sz="1400" b="0" dirty="0" err="1" smtClean="0">
                          <a:latin typeface="Calibri" pitchFamily="34" charset="0"/>
                          <a:cs typeface="Calibri" pitchFamily="34" charset="0"/>
                        </a:rPr>
                        <a:t>ethernet</a:t>
                      </a:r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 port only)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986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Embedded antenna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10dBi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12dBi</a:t>
                      </a:r>
                    </a:p>
                  </a:txBody>
                  <a:tcPr anchor="ctr"/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Multiple SSID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Calibri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(up to 8)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 (up to 4)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SNMP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V1/</a:t>
                      </a:r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v2c/v3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V1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9296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Water/dust-proof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IP65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Weather resist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1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ESD protection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15KV (with</a:t>
                      </a:r>
                      <a:r>
                        <a:rPr lang="en-US" altLang="zh-TW" sz="14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optional grounding wire)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15KV (with</a:t>
                      </a:r>
                      <a:r>
                        <a:rPr lang="en-US" altLang="zh-TW" sz="14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optional grounding wire)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1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Mounting</a:t>
                      </a:r>
                      <a:r>
                        <a:rPr lang="en-US" altLang="zh-TW" sz="14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kit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Wall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/Pole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Pole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1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Power</a:t>
                      </a:r>
                      <a:r>
                        <a:rPr lang="en-US" altLang="zh-TW" sz="14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over </a:t>
                      </a:r>
                      <a:r>
                        <a:rPr lang="en-US" altLang="zh-TW" sz="1400" b="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ethernet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Proprietary 48V </a:t>
                      </a:r>
                      <a:r>
                        <a:rPr lang="en-US" altLang="zh-TW" sz="14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PoE</a:t>
                      </a:r>
                      <a:endParaRPr lang="en-US" altLang="zh-TW" sz="14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Proprietary 12V </a:t>
                      </a:r>
                      <a:r>
                        <a:rPr lang="en-US" altLang="zh-TW" sz="14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PoE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826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221555" y="206409"/>
            <a:ext cx="8734549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defRPr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2pPr>
            <a:lvl3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3pPr>
            <a:lvl4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4pPr>
            <a:lvl5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9pPr>
          </a:lstStyle>
          <a:p>
            <a:r>
              <a:rPr lang="en-US" altLang="zh-TW" dirty="0" smtClean="0"/>
              <a:t>How to fight with TP-Link TL-WA5210n</a:t>
            </a:r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539552" y="1043721"/>
            <a:ext cx="7848872" cy="468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 smtClean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High </a:t>
            </a: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performance capability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DAP-3310 is 11n 2x2 300Mbps design that has better performance capability than TL-WA5210N(54Mbps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)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Advanced feature.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The LAN2 interface of DAP-3310 can offer both of link connectivity and maximum 10W power for IP camera or access point that powered by </a:t>
            </a:r>
            <a:r>
              <a:rPr lang="en-US" altLang="zh-TW" sz="1400" dirty="0" err="1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PoE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, The TL-WA5210N only has one LAN port and doesn’t have this feature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.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Advanced business features provided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DAP-3310 offers more features such as 8 SSIDs and SNMP v3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support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IP65 grade exterior AP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DAP-3310 passed IP65 dust and waterproof testing criteria, the TL-WA5210N highlight it’s weatherproof AP only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.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Wall mount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Wall mount kit offers flexible installation for customer who want to mount AP on the wall.</a:t>
            </a:r>
          </a:p>
          <a:p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46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221555" y="206409"/>
            <a:ext cx="8734549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defRPr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2pPr>
            <a:lvl3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3pPr>
            <a:lvl4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4pPr>
            <a:lvl5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9pPr>
          </a:lstStyle>
          <a:p>
            <a:r>
              <a:rPr lang="en-US" altLang="zh-TW" dirty="0" smtClean="0"/>
              <a:t>How to fight with TP-Link TL-WA7510n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57853"/>
              </p:ext>
            </p:extLst>
          </p:nvPr>
        </p:nvGraphicFramePr>
        <p:xfrm>
          <a:off x="323528" y="1002406"/>
          <a:ext cx="8488561" cy="4946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927"/>
                <a:gridCol w="3240360"/>
                <a:gridCol w="3159274"/>
              </a:tblGrid>
              <a:tr h="3285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 smtClean="0">
                          <a:latin typeface="Calibri" pitchFamily="34" charset="0"/>
                          <a:cs typeface="Calibri" pitchFamily="34" charset="0"/>
                        </a:rPr>
                        <a:t>Brand</a:t>
                      </a:r>
                      <a:endParaRPr lang="zh-TW" alt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 smtClean="0">
                          <a:latin typeface="Calibri" pitchFamily="34" charset="0"/>
                          <a:cs typeface="Calibri" pitchFamily="34" charset="0"/>
                        </a:rPr>
                        <a:t>D-Link</a:t>
                      </a:r>
                      <a:endParaRPr lang="zh-TW" alt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 smtClean="0">
                          <a:latin typeface="Calibri" pitchFamily="34" charset="0"/>
                          <a:cs typeface="Calibri" pitchFamily="34" charset="0"/>
                        </a:rPr>
                        <a:t>TP-Link</a:t>
                      </a:r>
                      <a:endParaRPr lang="zh-TW" alt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986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Model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dirty="0" smtClean="0">
                          <a:latin typeface="Calibri" pitchFamily="34" charset="0"/>
                          <a:cs typeface="Calibri" pitchFamily="34" charset="0"/>
                        </a:rPr>
                        <a:t>DAP-3410</a:t>
                      </a:r>
                      <a:endParaRPr lang="zh-TW" alt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dirty="0" smtClean="0">
                          <a:latin typeface="Calibri" pitchFamily="34" charset="0"/>
                          <a:cs typeface="Calibri" pitchFamily="34" charset="0"/>
                        </a:rPr>
                        <a:t>TL-WA7510N</a:t>
                      </a:r>
                      <a:endParaRPr lang="zh-TW" alt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697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Frequency</a:t>
                      </a:r>
                      <a:r>
                        <a:rPr lang="en-US" altLang="zh-TW" sz="1400" b="0" baseline="0" dirty="0" smtClean="0">
                          <a:latin typeface="Calibri" pitchFamily="34" charset="0"/>
                          <a:cs typeface="Calibri" pitchFamily="34" charset="0"/>
                        </a:rPr>
                        <a:t> Band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5GHz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5GHz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12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Data rate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300Mbps (11n 2x2 design)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150Mbps</a:t>
                      </a:r>
                      <a:r>
                        <a:rPr lang="en-US" altLang="zh-TW" sz="1400" b="0" baseline="0" dirty="0" smtClean="0">
                          <a:latin typeface="Calibri" pitchFamily="34" charset="0"/>
                          <a:cs typeface="Calibri" pitchFamily="34" charset="0"/>
                        </a:rPr>
                        <a:t> (1x1 design)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12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Operation mode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AP/WDS/WDS with </a:t>
                      </a: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AP/Client/Repeater/WISP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AP/Bridge/</a:t>
                      </a:r>
                      <a:r>
                        <a:rPr lang="en-US" altLang="zh-TW" sz="1400" b="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Repeater/WISP client/Router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980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High power design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PoE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 pass through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Support(LAN2)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Not support(One 10/100 interface only)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986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Embedded antenna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15dBi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15dBi</a:t>
                      </a:r>
                    </a:p>
                  </a:txBody>
                  <a:tcPr anchor="ctr"/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Multiple SSID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Calibri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(up to 8)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 (up to 4)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SNMP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V1/</a:t>
                      </a:r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v2c/v3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V1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9296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Water/dust-proof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IP65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Weather resist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1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ESD protection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15KV (with</a:t>
                      </a:r>
                      <a:r>
                        <a:rPr lang="en-US" altLang="zh-TW" sz="14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optional grounding wire)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15KV (with</a:t>
                      </a:r>
                      <a:r>
                        <a:rPr lang="en-US" altLang="zh-TW" sz="14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optional grounding wire)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1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Mounting</a:t>
                      </a:r>
                      <a:r>
                        <a:rPr lang="en-US" altLang="zh-TW" sz="14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kit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Wall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/Pole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Pole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1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Power</a:t>
                      </a:r>
                      <a:r>
                        <a:rPr lang="en-US" altLang="zh-TW" sz="14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over Ethernet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Proprietary</a:t>
                      </a:r>
                      <a:r>
                        <a:rPr lang="en-US" altLang="zh-TW" sz="14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48V</a:t>
                      </a:r>
                      <a:r>
                        <a:rPr lang="en-US" altLang="zh-TW" sz="14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altLang="zh-TW" sz="1400" b="0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PoE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Proprietary 12V </a:t>
                      </a:r>
                      <a:r>
                        <a:rPr lang="en-US" altLang="zh-TW" sz="14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PoE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361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221555" y="206409"/>
            <a:ext cx="8734549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defRPr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2pPr>
            <a:lvl3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3pPr>
            <a:lvl4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4pPr>
            <a:lvl5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9pPr>
          </a:lstStyle>
          <a:p>
            <a:r>
              <a:rPr lang="en-US" altLang="zh-TW" dirty="0" smtClean="0"/>
              <a:t>How to fight with TP-Link TL-WA7510n</a:t>
            </a:r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539552" y="1043721"/>
            <a:ext cx="7848872" cy="468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 smtClean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High </a:t>
            </a: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performance capability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DAP-3410 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is 11n 2x2 300Mbps design that has better performance capability than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TL-WA7510N(150Mbps)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Advanced feature.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The LAN2 interface of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DAP-3410 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can offer both of link connectivity and maximum 10W power for IP camera or access point that powered by </a:t>
            </a:r>
            <a:r>
              <a:rPr lang="en-US" altLang="zh-TW" sz="1400" dirty="0" err="1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PoE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, The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TL-WA7510N 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only has one LAN port and doesn’t have this feature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.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Advanced business features provided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DAP-3410 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offers more features such as 8 SSIDs and SNMP v3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support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IP65 grade exterior AP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DAP-3410 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passed IP65 dust and waterproof testing criteria, the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TL-WA7510N 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highlight it’s weatherproof AP only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.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Wall mount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Wall mount kit offers flexible installation for customer who want to mount AP on the wall.</a:t>
            </a:r>
          </a:p>
          <a:p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01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標題 1"/>
          <p:cNvSpPr txBox="1">
            <a:spLocks/>
          </p:cNvSpPr>
          <p:nvPr/>
        </p:nvSpPr>
        <p:spPr>
          <a:xfrm>
            <a:off x="250825" y="261020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A5"/>
                </a:solidFill>
                <a:latin typeface="+mj-lt"/>
                <a:ea typeface="MS PGothic" pitchFamily="34" charset="-128"/>
                <a:cs typeface="ＭＳ Ｐゴシック" pitchFamily="-112" charset="-128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9pPr>
          </a:lstStyle>
          <a:p>
            <a:r>
              <a:rPr kumimoji="1" lang="en-US" altLang="zh-TW" sz="32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  <a:ea typeface="新細明體" charset="-120"/>
                <a:cs typeface="+mn-cs"/>
              </a:rPr>
              <a:t>Product introduction</a:t>
            </a:r>
            <a:endParaRPr kumimoji="1" lang="zh-TW" altLang="en-US" sz="32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lvetica" pitchFamily="34" charset="0"/>
              <a:ea typeface="新細明體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707904" y="5445224"/>
            <a:ext cx="5184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 Limited </a:t>
            </a:r>
            <a:r>
              <a:rPr lang="en-US" altLang="zh-TW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warranty </a:t>
            </a:r>
            <a:r>
              <a:rPr lang="en-US" altLang="zh-TW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(1 year) and </a:t>
            </a:r>
            <a:r>
              <a:rPr lang="en-US" altLang="zh-TW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 D-Link after service</a:t>
            </a:r>
            <a:endParaRPr lang="zh-TW" altLang="en-U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zh-TW" altLang="en-US" sz="1600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834977"/>
              </p:ext>
            </p:extLst>
          </p:nvPr>
        </p:nvGraphicFramePr>
        <p:xfrm>
          <a:off x="3995936" y="1238288"/>
          <a:ext cx="4532436" cy="4062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2436"/>
              </a:tblGrid>
              <a:tr h="46214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" pitchFamily="34" charset="0"/>
                          <a:cs typeface="Calibri" pitchFamily="34" charset="0"/>
                        </a:rPr>
                        <a:t>DAP-3310 (2.4GHz)/ DAP-3410 (5GHz)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14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" pitchFamily="34" charset="0"/>
                          <a:cs typeface="Calibri" pitchFamily="34" charset="0"/>
                        </a:rPr>
                        <a:t>Two 10/100 Fast Ethernet Port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14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" pitchFamily="34" charset="0"/>
                          <a:cs typeface="Calibri" pitchFamily="34" charset="0"/>
                        </a:rPr>
                        <a:t>Proprietary </a:t>
                      </a:r>
                      <a:r>
                        <a:rPr lang="en-US" altLang="zh-TW" sz="18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" pitchFamily="34" charset="0"/>
                          <a:cs typeface="Calibri" pitchFamily="34" charset="0"/>
                        </a:rPr>
                        <a:t>PoE</a:t>
                      </a:r>
                      <a:r>
                        <a:rPr lang="en-US" altLang="zh-TW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" pitchFamily="34" charset="0"/>
                          <a:cs typeface="Calibri" pitchFamily="34" charset="0"/>
                        </a:rPr>
                        <a:t> Design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14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8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" pitchFamily="34" charset="0"/>
                          <a:cs typeface="Calibri" pitchFamily="34" charset="0"/>
                        </a:rPr>
                        <a:t>PoE</a:t>
                      </a:r>
                      <a:r>
                        <a:rPr lang="en-US" altLang="zh-TW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" pitchFamily="34" charset="0"/>
                          <a:cs typeface="Calibri" pitchFamily="34" charset="0"/>
                        </a:rPr>
                        <a:t> Pass Through (up to 10watt)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14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" pitchFamily="34" charset="0"/>
                          <a:cs typeface="Calibri" pitchFamily="34" charset="0"/>
                        </a:rPr>
                        <a:t>High Gain Sector Antenna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14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" pitchFamily="34" charset="0"/>
                          <a:cs typeface="Calibri" pitchFamily="34" charset="0"/>
                        </a:rPr>
                        <a:t>Multiple Operation Modes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14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" pitchFamily="34" charset="0"/>
                          <a:cs typeface="Calibri" pitchFamily="34" charset="0"/>
                        </a:rPr>
                        <a:t>Advanced Business Features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14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" pitchFamily="34" charset="0"/>
                          <a:cs typeface="Calibri" pitchFamily="34" charset="0"/>
                        </a:rPr>
                        <a:t>IP65 Water/Dust-Proof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020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18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" pitchFamily="34" charset="0"/>
                          <a:ea typeface="+mn-ea"/>
                          <a:cs typeface="Calibri" pitchFamily="34" charset="0"/>
                        </a:rPr>
                        <a:t>Support</a:t>
                      </a:r>
                      <a:r>
                        <a:rPr lang="en-US" altLang="zh-TW" sz="18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altLang="zh-TW" sz="18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Helvetica" pitchFamily="34" charset="0"/>
                          <a:ea typeface="+mn-ea"/>
                          <a:cs typeface="Calibri" pitchFamily="34" charset="0"/>
                        </a:rPr>
                        <a:t>15kV ESD Protection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51" name="Picture 3" descr="D:\D-Link\Product\Outdoor AP\DAP-3310\Figure\SOP\DAP-3310_A1_Image L(Side)_ch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2952328" cy="513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545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221555" y="206409"/>
            <a:ext cx="8734549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defRPr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2pPr>
            <a:lvl3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3pPr>
            <a:lvl4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4pPr>
            <a:lvl5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9pPr>
          </a:lstStyle>
          <a:p>
            <a:r>
              <a:rPr lang="en-US" altLang="zh-TW" dirty="0" smtClean="0"/>
              <a:t>How to fight with </a:t>
            </a:r>
            <a:r>
              <a:rPr lang="en-US" altLang="zh-TW" dirty="0" err="1" smtClean="0"/>
              <a:t>Engenius</a:t>
            </a:r>
            <a:r>
              <a:rPr lang="en-US" altLang="zh-TW" dirty="0" smtClean="0"/>
              <a:t> ENH202</a:t>
            </a: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523900"/>
              </p:ext>
            </p:extLst>
          </p:nvPr>
        </p:nvGraphicFramePr>
        <p:xfrm>
          <a:off x="331911" y="1002406"/>
          <a:ext cx="8488561" cy="4946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911"/>
                <a:gridCol w="3168352"/>
                <a:gridCol w="3375298"/>
              </a:tblGrid>
              <a:tr h="3285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 smtClean="0">
                          <a:latin typeface="Calibri" pitchFamily="34" charset="0"/>
                          <a:cs typeface="Calibri" pitchFamily="34" charset="0"/>
                        </a:rPr>
                        <a:t>Brand</a:t>
                      </a:r>
                      <a:endParaRPr lang="zh-TW" alt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 smtClean="0">
                          <a:latin typeface="Calibri" pitchFamily="34" charset="0"/>
                          <a:cs typeface="Calibri" pitchFamily="34" charset="0"/>
                        </a:rPr>
                        <a:t>D-Link</a:t>
                      </a:r>
                      <a:endParaRPr lang="zh-TW" alt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 err="1" smtClean="0">
                          <a:latin typeface="Calibri" pitchFamily="34" charset="0"/>
                          <a:cs typeface="Calibri" pitchFamily="34" charset="0"/>
                        </a:rPr>
                        <a:t>EnGenius</a:t>
                      </a:r>
                      <a:endParaRPr lang="zh-TW" alt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986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Model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dirty="0" smtClean="0">
                          <a:latin typeface="Calibri" pitchFamily="34" charset="0"/>
                          <a:cs typeface="Calibri" pitchFamily="34" charset="0"/>
                        </a:rPr>
                        <a:t>DAP-3310</a:t>
                      </a:r>
                      <a:endParaRPr lang="zh-TW" alt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dirty="0" smtClean="0">
                          <a:latin typeface="Calibri" pitchFamily="34" charset="0"/>
                          <a:cs typeface="Calibri" pitchFamily="34" charset="0"/>
                        </a:rPr>
                        <a:t>ENH202</a:t>
                      </a:r>
                      <a:endParaRPr lang="zh-TW" alt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697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Frequency</a:t>
                      </a:r>
                      <a:r>
                        <a:rPr lang="en-US" altLang="zh-TW" sz="1400" b="0" baseline="0" dirty="0" smtClean="0">
                          <a:latin typeface="Calibri" pitchFamily="34" charset="0"/>
                          <a:cs typeface="Calibri" pitchFamily="34" charset="0"/>
                        </a:rPr>
                        <a:t> Band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2.4GHz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2.4GHz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12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Data rate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300Mbps (11n 2x2 design)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300Mbps (11n 2x2 design)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12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Operation mode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AP/WDS/WDS with </a:t>
                      </a: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AP/Client/Repeater/WISP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AP/WDS/WDS with AP/Client/WISP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980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High power design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PoE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 pass through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Support(LAN2)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986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Embedded antenna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10dBi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10dBi</a:t>
                      </a:r>
                    </a:p>
                  </a:txBody>
                  <a:tcPr anchor="ctr"/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Multiple SSID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Calibri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(up to 8)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 (up to 4)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SNMP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V1/</a:t>
                      </a:r>
                      <a:r>
                        <a:rPr lang="en-US" altLang="zh-TW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v2c/</a:t>
                      </a:r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v3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V1/V2c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9296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Water/dust-proof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IP65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IP55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1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ESD protection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15KV (with</a:t>
                      </a:r>
                      <a:r>
                        <a:rPr lang="en-US" altLang="zh-TW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optional grounding wire)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N/A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1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Mounting</a:t>
                      </a:r>
                      <a:r>
                        <a:rPr lang="en-US" altLang="zh-TW" sz="14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kit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Wall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/Pole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Pole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1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Power</a:t>
                      </a:r>
                      <a:r>
                        <a:rPr lang="en-US" altLang="zh-TW" sz="14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over Ethernet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Proprietary 48V </a:t>
                      </a:r>
                      <a:r>
                        <a:rPr lang="en-US" altLang="zh-TW" sz="14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PoE</a:t>
                      </a:r>
                      <a:endParaRPr lang="en-US" altLang="zh-TW" sz="14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Proprietary 24V </a:t>
                      </a:r>
                      <a:r>
                        <a:rPr lang="en-US" altLang="zh-TW" sz="14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PoE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911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221555" y="206409"/>
            <a:ext cx="8734549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defRPr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2pPr>
            <a:lvl3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3pPr>
            <a:lvl4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4pPr>
            <a:lvl5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9pPr>
          </a:lstStyle>
          <a:p>
            <a:r>
              <a:rPr lang="en-US" altLang="zh-TW" dirty="0" smtClean="0"/>
              <a:t>How to fight with </a:t>
            </a:r>
            <a:r>
              <a:rPr lang="en-US" altLang="zh-TW" dirty="0" err="1"/>
              <a:t>Engenius</a:t>
            </a:r>
            <a:r>
              <a:rPr lang="en-US" altLang="zh-TW" dirty="0"/>
              <a:t> ENH202</a:t>
            </a:r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539552" y="1043721"/>
            <a:ext cx="7848872" cy="468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 err="1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PoE</a:t>
            </a: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 pass through for IP camera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The LAN2 interface of DAP-3310 can offer both of link connectivity and maximum 10W power for IP camera or access point that powered by </a:t>
            </a:r>
            <a:r>
              <a:rPr lang="en-US" altLang="zh-TW" sz="1400" dirty="0" err="1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PoE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, The ENH202 only has one LAN port and doesn’t have this feature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.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Advanced business features provided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DAP-3310 offers more features such as 8 SSIDs and SNMP v3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support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15KV ESD protection provided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DAP-3310 has one GND interface and it can have 15KV ESD protection with optional grounding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wire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IP65 grade exterior AP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IP65 grade AP can offer better weather resistance  capability than IP55 grade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AP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Wall mount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Wall mount kit offers flexible installation for customer who want to mount AP on the wall.</a:t>
            </a:r>
          </a:p>
          <a:p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70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221555" y="206409"/>
            <a:ext cx="8734549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defRPr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2pPr>
            <a:lvl3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3pPr>
            <a:lvl4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4pPr>
            <a:lvl5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9pPr>
          </a:lstStyle>
          <a:p>
            <a:r>
              <a:rPr lang="en-US" altLang="zh-TW" dirty="0" smtClean="0"/>
              <a:t>How to fight with </a:t>
            </a:r>
            <a:r>
              <a:rPr lang="en-US" altLang="zh-TW" dirty="0" err="1" smtClean="0"/>
              <a:t>Engenius</a:t>
            </a:r>
            <a:r>
              <a:rPr lang="en-US" altLang="zh-TW" dirty="0" smtClean="0"/>
              <a:t> ENH500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523543"/>
              </p:ext>
            </p:extLst>
          </p:nvPr>
        </p:nvGraphicFramePr>
        <p:xfrm>
          <a:off x="331911" y="1002406"/>
          <a:ext cx="8488561" cy="4946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927"/>
                <a:gridCol w="3240360"/>
                <a:gridCol w="3159274"/>
              </a:tblGrid>
              <a:tr h="3285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 smtClean="0">
                          <a:latin typeface="Calibri" pitchFamily="34" charset="0"/>
                          <a:cs typeface="Calibri" pitchFamily="34" charset="0"/>
                        </a:rPr>
                        <a:t>Brand</a:t>
                      </a:r>
                      <a:endParaRPr lang="zh-TW" alt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 smtClean="0">
                          <a:latin typeface="Calibri" pitchFamily="34" charset="0"/>
                          <a:cs typeface="Calibri" pitchFamily="34" charset="0"/>
                        </a:rPr>
                        <a:t>D-Link</a:t>
                      </a:r>
                      <a:endParaRPr lang="zh-TW" alt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 err="1" smtClean="0">
                          <a:latin typeface="Calibri" pitchFamily="34" charset="0"/>
                          <a:cs typeface="Calibri" pitchFamily="34" charset="0"/>
                        </a:rPr>
                        <a:t>EnGenius</a:t>
                      </a:r>
                      <a:endParaRPr lang="zh-TW" alt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986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Model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dirty="0" smtClean="0">
                          <a:latin typeface="Calibri" pitchFamily="34" charset="0"/>
                          <a:cs typeface="Calibri" pitchFamily="34" charset="0"/>
                        </a:rPr>
                        <a:t>DAP-3410</a:t>
                      </a:r>
                      <a:endParaRPr lang="zh-TW" alt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dirty="0" smtClean="0">
                          <a:latin typeface="Calibri" pitchFamily="34" charset="0"/>
                          <a:cs typeface="Calibri" pitchFamily="34" charset="0"/>
                        </a:rPr>
                        <a:t>ENH500</a:t>
                      </a:r>
                      <a:endParaRPr lang="zh-TW" alt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697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Frequency</a:t>
                      </a:r>
                      <a:r>
                        <a:rPr lang="en-US" altLang="zh-TW" sz="1400" b="0" baseline="0" dirty="0" smtClean="0">
                          <a:latin typeface="Calibri" pitchFamily="34" charset="0"/>
                          <a:cs typeface="Calibri" pitchFamily="34" charset="0"/>
                        </a:rPr>
                        <a:t> Band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5GHz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5GHz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12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Data rate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300Mbps (11n 2x2 design)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300Mbps (11n 2x2 design)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12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Operation mode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AP/WDS/WDS with </a:t>
                      </a: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AP/Client/Repeater/WISP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AP/WDS/WDS with AP/Client/WISP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980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High power design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PoE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 pass through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Support(LAN2)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986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Embedded antenna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15dBi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13dBi</a:t>
                      </a:r>
                    </a:p>
                  </a:txBody>
                  <a:tcPr anchor="ctr"/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Multiple SSID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Calibri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(up to 8)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 (up to 4)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SNMP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V1/</a:t>
                      </a:r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v2c/v3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V1/V2c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9296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Water/dust-proof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IP65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IP55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1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ESD protection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15KV (with</a:t>
                      </a:r>
                      <a:r>
                        <a:rPr lang="en-US" altLang="zh-TW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optional grounding wire)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N/A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1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Mounting</a:t>
                      </a:r>
                      <a:r>
                        <a:rPr lang="en-US" altLang="zh-TW" sz="14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kit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Wall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/Pole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Pole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1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Power</a:t>
                      </a:r>
                      <a:r>
                        <a:rPr lang="en-US" altLang="zh-TW" sz="14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over Ethernet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Proprietary</a:t>
                      </a:r>
                      <a:r>
                        <a:rPr lang="en-US" altLang="zh-TW" sz="14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48V</a:t>
                      </a:r>
                      <a:r>
                        <a:rPr lang="en-US" altLang="zh-TW" sz="14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altLang="zh-TW" sz="1400" b="0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PoE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Proprietary 24V </a:t>
                      </a:r>
                      <a:r>
                        <a:rPr lang="en-US" altLang="zh-TW" sz="14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PoE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461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221555" y="206409"/>
            <a:ext cx="8734549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defRPr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2pPr>
            <a:lvl3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3pPr>
            <a:lvl4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4pPr>
            <a:lvl5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9pPr>
          </a:lstStyle>
          <a:p>
            <a:r>
              <a:rPr lang="en-US" altLang="zh-TW" dirty="0" smtClean="0"/>
              <a:t>How to fight with ENGENIUS ENH500</a:t>
            </a:r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539552" y="1043721"/>
            <a:ext cx="7848872" cy="468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 err="1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PoE</a:t>
            </a: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 pass through for IP camera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The LAN2 interface of DAP-3410 can offer both of link connectivity and maximum 10W power for IP camera or access point that powered by </a:t>
            </a:r>
            <a:r>
              <a:rPr lang="en-US" altLang="zh-TW" sz="1400" dirty="0" err="1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PoE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, The ENH500 only has one LAN port and doesn’t have this feature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.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Advanced business features provided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DAP-3410 offers more features such as 8 SSIDs and SNMP v3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support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15KV ESD protection provided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DAP-3410 has one GND interface and it can have 15KV ESD protection with optional grounding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wire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IP65 grade exterior AP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IP65 grade AP can offer better weather resistance  capability than IP55 grade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AP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Wall mount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Wall mount kit offers flexible installation for customer who want to mount AP on the wall.</a:t>
            </a:r>
          </a:p>
          <a:p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25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221555" y="206409"/>
            <a:ext cx="8734549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defRPr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2pPr>
            <a:lvl3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3pPr>
            <a:lvl4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4pPr>
            <a:lvl5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9pPr>
          </a:lstStyle>
          <a:p>
            <a:r>
              <a:rPr lang="en-US" altLang="zh-TW" sz="2400" dirty="0" smtClean="0"/>
              <a:t>How to fight with </a:t>
            </a:r>
            <a:r>
              <a:rPr lang="en-US" altLang="zh-TW" sz="2400" dirty="0" err="1" smtClean="0"/>
              <a:t>Ubiquiti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nano</a:t>
            </a:r>
            <a:r>
              <a:rPr lang="en-US" altLang="zh-TW" sz="2400" dirty="0" smtClean="0"/>
              <a:t> station m2</a:t>
            </a:r>
            <a:endParaRPr lang="zh-TW" altLang="en-US" sz="2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91520"/>
              </p:ext>
            </p:extLst>
          </p:nvPr>
        </p:nvGraphicFramePr>
        <p:xfrm>
          <a:off x="331911" y="1002406"/>
          <a:ext cx="8488561" cy="4946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911"/>
                <a:gridCol w="3168352"/>
                <a:gridCol w="3375298"/>
              </a:tblGrid>
              <a:tr h="3285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 smtClean="0">
                          <a:latin typeface="Calibri" pitchFamily="34" charset="0"/>
                          <a:cs typeface="Calibri" pitchFamily="34" charset="0"/>
                        </a:rPr>
                        <a:t>Brand</a:t>
                      </a:r>
                      <a:endParaRPr lang="zh-TW" alt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 smtClean="0">
                          <a:latin typeface="Calibri" pitchFamily="34" charset="0"/>
                          <a:cs typeface="Calibri" pitchFamily="34" charset="0"/>
                        </a:rPr>
                        <a:t>D-Link</a:t>
                      </a:r>
                      <a:endParaRPr lang="zh-TW" alt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 err="1" smtClean="0">
                          <a:latin typeface="Calibri" pitchFamily="34" charset="0"/>
                          <a:cs typeface="Calibri" pitchFamily="34" charset="0"/>
                        </a:rPr>
                        <a:t>Ubiquiti</a:t>
                      </a:r>
                      <a:endParaRPr lang="zh-TW" alt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986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Model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dirty="0" smtClean="0">
                          <a:latin typeface="Calibri" pitchFamily="34" charset="0"/>
                          <a:cs typeface="Calibri" pitchFamily="34" charset="0"/>
                        </a:rPr>
                        <a:t>DAP-3310</a:t>
                      </a:r>
                      <a:endParaRPr lang="zh-TW" alt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latin typeface="Calibri" pitchFamily="34" charset="0"/>
                          <a:cs typeface="Calibri" pitchFamily="34" charset="0"/>
                        </a:rPr>
                        <a:t>Nano station M2</a:t>
                      </a:r>
                      <a:endParaRPr lang="zh-TW" alt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697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Frequency</a:t>
                      </a:r>
                      <a:r>
                        <a:rPr lang="en-US" altLang="zh-TW" sz="1400" b="0" baseline="0" dirty="0" smtClean="0">
                          <a:latin typeface="Calibri" pitchFamily="34" charset="0"/>
                          <a:cs typeface="Calibri" pitchFamily="34" charset="0"/>
                        </a:rPr>
                        <a:t> Band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2.4GHz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2.4GHz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12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Data rate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300Mbps (11n 2x2 design)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300Mbps (11n 2x2 design)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12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Operation mode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AP/WDS/WDS with </a:t>
                      </a: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AP/Client/Repeater/WISP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AP/WDS/WDS with AP/Client/Repeater/WISP/Router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980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High power design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PoE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 pass through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986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Embedded antenna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10dBi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11dBi</a:t>
                      </a:r>
                    </a:p>
                  </a:txBody>
                  <a:tcPr anchor="ctr"/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Multiple SSID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Calibri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(up to 8)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SNMP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V1/</a:t>
                      </a:r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v2c/v3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V1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9296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Water/dust-proof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IP65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Weather resist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1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ESD protection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15KV (with</a:t>
                      </a:r>
                      <a:r>
                        <a:rPr lang="en-US" altLang="zh-TW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optional grounding wire)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N/A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1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Mounting</a:t>
                      </a:r>
                      <a:r>
                        <a:rPr lang="en-US" altLang="zh-TW" sz="14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kit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Wall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/Pole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Pole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1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Power</a:t>
                      </a:r>
                      <a:r>
                        <a:rPr lang="en-US" altLang="zh-TW" sz="14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over Ethernet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Proprietary 48V </a:t>
                      </a:r>
                      <a:r>
                        <a:rPr lang="en-US" altLang="zh-TW" sz="14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PoE</a:t>
                      </a:r>
                      <a:endParaRPr lang="en-US" altLang="zh-TW" sz="1400" b="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24V </a:t>
                      </a:r>
                      <a:r>
                        <a:rPr lang="en-US" altLang="zh-TW" sz="14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PoE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861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539552" y="1043721"/>
            <a:ext cx="7848872" cy="468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Advanced business features provided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DAP-3310 offers more features such as 8 SSIDs and SNMP v3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support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15KV ESD protection provided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DAP-3310 has one GND interface and it can have 15KV ESD protection with optional grounding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wire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IP65 grade exterior AP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DAP-3310 passed IP65 dust and waterproof testing criteria, the  Nano Station M5  highlight it’s weatherproof AP only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.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Wall mount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Wall mount kit offers flexible installation for customer who want to mount AP on the wall.</a:t>
            </a:r>
          </a:p>
          <a:p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221555" y="206409"/>
            <a:ext cx="8734549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defRPr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2pPr>
            <a:lvl3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3pPr>
            <a:lvl4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4pPr>
            <a:lvl5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9pPr>
          </a:lstStyle>
          <a:p>
            <a:r>
              <a:rPr lang="en-US" altLang="zh-TW" sz="2400" dirty="0" smtClean="0"/>
              <a:t>How to fight with </a:t>
            </a:r>
            <a:r>
              <a:rPr lang="en-US" altLang="zh-TW" sz="2400" dirty="0" err="1" smtClean="0"/>
              <a:t>Ubiquiti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nano</a:t>
            </a:r>
            <a:r>
              <a:rPr lang="en-US" altLang="zh-TW" sz="2400" dirty="0" smtClean="0"/>
              <a:t> station m2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81789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221555" y="206409"/>
            <a:ext cx="8734549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defRPr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2pPr>
            <a:lvl3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3pPr>
            <a:lvl4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4pPr>
            <a:lvl5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9pPr>
          </a:lstStyle>
          <a:p>
            <a:r>
              <a:rPr lang="en-US" altLang="zh-TW" sz="2400" dirty="0" smtClean="0"/>
              <a:t>How to fight with </a:t>
            </a:r>
            <a:r>
              <a:rPr lang="en-US" altLang="zh-TW" sz="2400" dirty="0" err="1" smtClean="0"/>
              <a:t>Ubiquiti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nano</a:t>
            </a:r>
            <a:r>
              <a:rPr lang="en-US" altLang="zh-TW" sz="2400" dirty="0" smtClean="0"/>
              <a:t> station m5</a:t>
            </a:r>
            <a:endParaRPr lang="zh-TW" altLang="en-US" sz="2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109484"/>
              </p:ext>
            </p:extLst>
          </p:nvPr>
        </p:nvGraphicFramePr>
        <p:xfrm>
          <a:off x="331911" y="1002406"/>
          <a:ext cx="8488561" cy="4946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927"/>
                <a:gridCol w="3240360"/>
                <a:gridCol w="3159274"/>
              </a:tblGrid>
              <a:tr h="3285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 smtClean="0">
                          <a:latin typeface="Calibri" pitchFamily="34" charset="0"/>
                          <a:cs typeface="Calibri" pitchFamily="34" charset="0"/>
                        </a:rPr>
                        <a:t>Brand</a:t>
                      </a:r>
                      <a:endParaRPr lang="zh-TW" alt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 smtClean="0">
                          <a:latin typeface="Calibri" pitchFamily="34" charset="0"/>
                          <a:cs typeface="Calibri" pitchFamily="34" charset="0"/>
                        </a:rPr>
                        <a:t>D-Link</a:t>
                      </a:r>
                      <a:endParaRPr lang="zh-TW" alt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dirty="0" err="1" smtClean="0">
                          <a:latin typeface="Calibri" pitchFamily="34" charset="0"/>
                          <a:cs typeface="Calibri" pitchFamily="34" charset="0"/>
                        </a:rPr>
                        <a:t>Ubiquiti</a:t>
                      </a:r>
                      <a:endParaRPr lang="zh-TW" alt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986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Model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dirty="0" smtClean="0">
                          <a:latin typeface="Calibri" pitchFamily="34" charset="0"/>
                          <a:cs typeface="Calibri" pitchFamily="34" charset="0"/>
                        </a:rPr>
                        <a:t>DAP-3410</a:t>
                      </a:r>
                      <a:endParaRPr lang="zh-TW" alt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latin typeface="Calibri" pitchFamily="34" charset="0"/>
                          <a:cs typeface="Calibri" pitchFamily="34" charset="0"/>
                        </a:rPr>
                        <a:t>Nano station M5</a:t>
                      </a:r>
                      <a:endParaRPr lang="zh-TW" altLang="en-US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697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Frequency</a:t>
                      </a:r>
                      <a:r>
                        <a:rPr lang="en-US" altLang="zh-TW" sz="1400" b="0" baseline="0" dirty="0" smtClean="0">
                          <a:latin typeface="Calibri" pitchFamily="34" charset="0"/>
                          <a:cs typeface="Calibri" pitchFamily="34" charset="0"/>
                        </a:rPr>
                        <a:t> Band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5GHz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5GHz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12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Data rate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300Mbps (11n 2x2 design)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300Mbps (11n 2x2 design)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412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Operation mode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AP/WDS/WDS with </a:t>
                      </a: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AP/Client/Repeater/WISP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latin typeface="Calibri" pitchFamily="34" charset="0"/>
                          <a:cs typeface="Calibri" pitchFamily="34" charset="0"/>
                        </a:rPr>
                        <a:t>AP/WDS/WDS with AP/Client/Repeater/WISP/Router</a:t>
                      </a:r>
                      <a:endParaRPr lang="zh-TW" altLang="en-US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980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High power design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PoE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 pass through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986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Embedded antenna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15dBi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16dBi</a:t>
                      </a:r>
                    </a:p>
                  </a:txBody>
                  <a:tcPr anchor="ctr"/>
                </a:tc>
              </a:tr>
              <a:tr h="298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Multiple SSID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Calibri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(up to 8)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7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SNMP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V1/</a:t>
                      </a:r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v2c/v3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V1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9296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Water/dust-proof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IP65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Weather resist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1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ESD protection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15KV (with</a:t>
                      </a:r>
                      <a:r>
                        <a:rPr lang="en-US" altLang="zh-TW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optional grounding wire)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N/A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1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Mounting</a:t>
                      </a:r>
                      <a:r>
                        <a:rPr lang="en-US" altLang="zh-TW" sz="14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kit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Wall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/Pole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Pole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811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Power</a:t>
                      </a:r>
                      <a:r>
                        <a:rPr lang="en-US" altLang="zh-TW" sz="14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over </a:t>
                      </a:r>
                      <a:r>
                        <a:rPr lang="en-US" altLang="zh-TW" sz="1400" b="0" kern="1200" baseline="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ethernet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Proprietary</a:t>
                      </a:r>
                      <a:r>
                        <a:rPr lang="en-US" altLang="zh-TW" sz="14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48V</a:t>
                      </a:r>
                      <a:r>
                        <a:rPr lang="en-US" altLang="zh-TW" sz="14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altLang="zh-TW" sz="1400" b="0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PoE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Proprietary 24V </a:t>
                      </a:r>
                      <a:r>
                        <a:rPr lang="en-US" altLang="zh-TW" sz="14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PoE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868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539552" y="1043721"/>
            <a:ext cx="7848872" cy="468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Advanced business features provided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DAP-3410 offers more features such as 8 SSIDs and SNMP v3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support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15KV ESD protection provided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DAP-3410 has one GND interface and it can have 15KV ESD protection with optional grounding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wire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IP65 grade exterior AP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DAP-3410 passed IP65 dust and waterproof testing criteria, the  Nano Station M5  highlight it’s weatherproof AP only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.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Wall mount</a:t>
            </a:r>
          </a:p>
          <a:p>
            <a:pPr marL="0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Wall mount kit offers flexible installation for customer who want to mount AP on the wall.</a:t>
            </a:r>
          </a:p>
          <a:p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221555" y="206409"/>
            <a:ext cx="8734549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defRPr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2pPr>
            <a:lvl3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3pPr>
            <a:lvl4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4pPr>
            <a:lvl5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9pPr>
          </a:lstStyle>
          <a:p>
            <a:r>
              <a:rPr lang="en-US" altLang="zh-TW" sz="2400" dirty="0" smtClean="0"/>
              <a:t>How to fight with </a:t>
            </a:r>
            <a:r>
              <a:rPr lang="en-US" altLang="zh-TW" sz="2400" dirty="0" err="1" smtClean="0"/>
              <a:t>Ubiquiti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nano</a:t>
            </a:r>
            <a:r>
              <a:rPr lang="en-US" altLang="zh-TW" sz="2400" dirty="0" smtClean="0"/>
              <a:t> station m5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79013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221555" y="206409"/>
            <a:ext cx="8734549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defRPr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2pPr>
            <a:lvl3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3pPr>
            <a:lvl4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4pPr>
            <a:lvl5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9pPr>
          </a:lstStyle>
          <a:p>
            <a:r>
              <a:rPr lang="en-US" altLang="zh-TW" dirty="0" smtClean="0"/>
              <a:t>Comparison </a:t>
            </a:r>
            <a:r>
              <a:rPr lang="en-US" altLang="zh-TW" dirty="0" err="1" smtClean="0"/>
              <a:t>tABlE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858434"/>
              </p:ext>
            </p:extLst>
          </p:nvPr>
        </p:nvGraphicFramePr>
        <p:xfrm>
          <a:off x="107504" y="908719"/>
          <a:ext cx="8848601" cy="519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326"/>
                <a:gridCol w="1936410"/>
                <a:gridCol w="1887955"/>
                <a:gridCol w="1887955"/>
                <a:gridCol w="1887955"/>
              </a:tblGrid>
              <a:tr h="2488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dirty="0" smtClean="0">
                          <a:latin typeface="Calibri" pitchFamily="34" charset="0"/>
                          <a:cs typeface="Calibri" pitchFamily="34" charset="0"/>
                        </a:rPr>
                        <a:t>Brand</a:t>
                      </a:r>
                      <a:endParaRPr lang="zh-TW" alt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dirty="0" smtClean="0">
                          <a:latin typeface="Calibri" pitchFamily="34" charset="0"/>
                          <a:cs typeface="Calibri" pitchFamily="34" charset="0"/>
                        </a:rPr>
                        <a:t>D-Link</a:t>
                      </a:r>
                      <a:endParaRPr lang="zh-TW" alt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dirty="0" smtClean="0">
                          <a:latin typeface="Calibri" pitchFamily="34" charset="0"/>
                          <a:cs typeface="Calibri" pitchFamily="34" charset="0"/>
                        </a:rPr>
                        <a:t>TP-Link</a:t>
                      </a:r>
                      <a:endParaRPr lang="zh-TW" alt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dirty="0" err="1" smtClean="0">
                          <a:latin typeface="Calibri" pitchFamily="34" charset="0"/>
                          <a:cs typeface="Calibri" pitchFamily="34" charset="0"/>
                        </a:rPr>
                        <a:t>EnGenius</a:t>
                      </a:r>
                      <a:endParaRPr lang="zh-TW" alt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dirty="0" err="1" smtClean="0">
                          <a:latin typeface="Calibri" pitchFamily="34" charset="0"/>
                          <a:cs typeface="Calibri" pitchFamily="34" charset="0"/>
                        </a:rPr>
                        <a:t>Ubiquiti</a:t>
                      </a:r>
                      <a:endParaRPr lang="zh-TW" altLang="en-US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8075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latin typeface="Calibri" pitchFamily="34" charset="0"/>
                          <a:cs typeface="Calibri" pitchFamily="34" charset="0"/>
                        </a:rPr>
                        <a:t>Model</a:t>
                      </a:r>
                      <a:endParaRPr lang="zh-TW" altLang="en-US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dirty="0" smtClean="0">
                          <a:latin typeface="Calibri" pitchFamily="34" charset="0"/>
                          <a:cs typeface="Calibri" pitchFamily="34" charset="0"/>
                        </a:rPr>
                        <a:t>DAP-3310/DAP-3410</a:t>
                      </a:r>
                      <a:endParaRPr lang="zh-TW" altLang="en-US" sz="11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dirty="0" smtClean="0">
                          <a:latin typeface="Calibri" pitchFamily="34" charset="0"/>
                          <a:cs typeface="Calibri" pitchFamily="34" charset="0"/>
                        </a:rPr>
                        <a:t>TL-WA5210G/TL-WA7510N</a:t>
                      </a:r>
                      <a:endParaRPr lang="zh-TW" altLang="en-US" sz="11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dirty="0" smtClean="0">
                          <a:latin typeface="Calibri" pitchFamily="34" charset="0"/>
                          <a:cs typeface="Calibri" pitchFamily="34" charset="0"/>
                        </a:rPr>
                        <a:t>ENH202/ENH500</a:t>
                      </a:r>
                      <a:endParaRPr lang="zh-TW" altLang="en-US" sz="11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 smtClean="0">
                          <a:latin typeface="Calibri" pitchFamily="34" charset="0"/>
                          <a:cs typeface="Calibri" pitchFamily="34" charset="0"/>
                        </a:rPr>
                        <a:t>Nano station M2/M5</a:t>
                      </a:r>
                      <a:endParaRPr lang="zh-TW" altLang="en-US" sz="11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778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latin typeface="Calibri" pitchFamily="34" charset="0"/>
                          <a:cs typeface="Calibri" pitchFamily="34" charset="0"/>
                        </a:rPr>
                        <a:t>Frequency</a:t>
                      </a:r>
                      <a:r>
                        <a:rPr lang="en-US" altLang="zh-TW" sz="1100" b="0" baseline="0" dirty="0" smtClean="0">
                          <a:latin typeface="Calibri" pitchFamily="34" charset="0"/>
                          <a:cs typeface="Calibri" pitchFamily="34" charset="0"/>
                        </a:rPr>
                        <a:t> Band</a:t>
                      </a:r>
                      <a:endParaRPr lang="zh-TW" altLang="en-US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2.4GHz/5GHz</a:t>
                      </a:r>
                      <a:endParaRPr lang="zh-TW" alt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latin typeface="Calibri" pitchFamily="34" charset="0"/>
                          <a:cs typeface="Calibri" pitchFamily="34" charset="0"/>
                        </a:rPr>
                        <a:t>2.4GHz/5Ghz</a:t>
                      </a:r>
                      <a:endParaRPr lang="zh-TW" altLang="en-US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latin typeface="Calibri" pitchFamily="34" charset="0"/>
                          <a:cs typeface="Calibri" pitchFamily="34" charset="0"/>
                        </a:rPr>
                        <a:t>2.4GHz/5GHz</a:t>
                      </a:r>
                      <a:endParaRPr lang="zh-TW" altLang="en-US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latin typeface="Calibri" pitchFamily="34" charset="0"/>
                          <a:cs typeface="Calibri" pitchFamily="34" charset="0"/>
                        </a:rPr>
                        <a:t>2.4GHz/5GHz</a:t>
                      </a:r>
                      <a:endParaRPr lang="zh-TW" altLang="en-US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778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latin typeface="Calibri" pitchFamily="34" charset="0"/>
                          <a:cs typeface="Calibri" pitchFamily="34" charset="0"/>
                        </a:rPr>
                        <a:t>Data rate</a:t>
                      </a:r>
                      <a:endParaRPr lang="zh-TW" altLang="en-US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300Mbps (11n 2x2 design)</a:t>
                      </a:r>
                      <a:endParaRPr lang="zh-TW" alt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latin typeface="Calibri" pitchFamily="34" charset="0"/>
                          <a:cs typeface="Calibri" pitchFamily="34" charset="0"/>
                        </a:rPr>
                        <a:t>54Mbps</a:t>
                      </a:r>
                      <a:r>
                        <a:rPr lang="en-US" altLang="zh-TW" sz="1100" b="0" baseline="0" dirty="0" smtClean="0">
                          <a:latin typeface="Calibri" pitchFamily="34" charset="0"/>
                          <a:cs typeface="Calibri" pitchFamily="34" charset="0"/>
                        </a:rPr>
                        <a:t> (11g design)</a:t>
                      </a:r>
                      <a:endParaRPr lang="zh-TW" altLang="en-US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300Mbps (11n 2x2 design)</a:t>
                      </a:r>
                      <a:endParaRPr lang="zh-TW" alt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300Mbps (11n 2x2 design)</a:t>
                      </a:r>
                      <a:endParaRPr lang="zh-TW" alt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708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latin typeface="Calibri" pitchFamily="34" charset="0"/>
                          <a:cs typeface="Calibri" pitchFamily="34" charset="0"/>
                        </a:rPr>
                        <a:t>Operation mode</a:t>
                      </a:r>
                      <a:endParaRPr lang="zh-TW" altLang="en-US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AP/WDS/WDS with AP/Client/Repeater/WISP</a:t>
                      </a:r>
                      <a:endParaRPr lang="zh-TW" altLang="en-US" sz="1100" b="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 smtClean="0">
                          <a:latin typeface="Calibri" pitchFamily="34" charset="0"/>
                          <a:cs typeface="Calibri" pitchFamily="34" charset="0"/>
                        </a:rPr>
                        <a:t>AP/Bridge/</a:t>
                      </a:r>
                      <a:r>
                        <a:rPr lang="en-US" altLang="zh-TW" sz="1100" b="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altLang="zh-TW" sz="1100" b="0" dirty="0" smtClean="0">
                          <a:latin typeface="Calibri" pitchFamily="34" charset="0"/>
                          <a:cs typeface="Calibri" pitchFamily="34" charset="0"/>
                        </a:rPr>
                        <a:t>Repeater/WISP client/Router</a:t>
                      </a:r>
                      <a:endParaRPr lang="zh-TW" altLang="en-US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latin typeface="Calibri" pitchFamily="34" charset="0"/>
                          <a:cs typeface="Calibri" pitchFamily="34" charset="0"/>
                        </a:rPr>
                        <a:t>AP/WDS/WDS with AP/Client/WISP</a:t>
                      </a:r>
                      <a:endParaRPr lang="zh-TW" altLang="en-US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latin typeface="Calibri" pitchFamily="34" charset="0"/>
                          <a:cs typeface="Calibri" pitchFamily="34" charset="0"/>
                        </a:rPr>
                        <a:t>AP/WDS/WDS with AP/Client/Repeater/WISP/Router</a:t>
                      </a:r>
                      <a:endParaRPr lang="zh-TW" altLang="en-US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098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High power design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098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PoE</a:t>
                      </a: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 pass through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100" b="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zh-TW" altLang="en-US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zh-TW" altLang="en-US" sz="1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endParaRPr lang="zh-TW" alt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619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Build-in  antenna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10dBi/15dBi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12dBi/15dBi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10dBi/13dBi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11dBi/16dBi</a:t>
                      </a:r>
                    </a:p>
                  </a:txBody>
                  <a:tcPr anchor="ctr"/>
                </a:tc>
              </a:tr>
              <a:tr h="248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200"/>
                        </a:spcAft>
                        <a:buClr>
                          <a:srgbClr val="99CC0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Calibri" pitchFamily="34" charset="0"/>
                        </a:rPr>
                        <a:t>Multiple SSID</a:t>
                      </a:r>
                      <a:endParaRPr kumimoji="1" lang="zh-TW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Calibri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</a:t>
                      </a:r>
                      <a:r>
                        <a:rPr lang="en-US" altLang="zh-TW" sz="11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(up to 8)</a:t>
                      </a:r>
                      <a:endParaRPr lang="zh-TW" altLang="en-US" sz="11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 (up to 4)</a:t>
                      </a:r>
                      <a:endParaRPr lang="zh-TW" alt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Support (up to 4)</a:t>
                      </a:r>
                      <a:endParaRPr lang="zh-TW" alt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zh-TW" altLang="en-US" sz="11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532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SNMP</a:t>
                      </a:r>
                      <a:endParaRPr lang="zh-TW" altLang="en-US" sz="11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V1/</a:t>
                      </a:r>
                      <a:r>
                        <a:rPr lang="en-US" altLang="zh-TW" sz="11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v2c/v3</a:t>
                      </a:r>
                      <a:endParaRPr lang="zh-TW" altLang="en-US" sz="11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V1</a:t>
                      </a:r>
                      <a:endParaRPr lang="zh-TW" altLang="en-US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V1/V2c</a:t>
                      </a:r>
                      <a:endParaRPr lang="zh-TW" altLang="en-US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V1</a:t>
                      </a:r>
                      <a:endParaRPr lang="zh-TW" altLang="en-US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302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Water/dust-proof</a:t>
                      </a:r>
                      <a:endParaRPr lang="zh-TW" altLang="en-US" sz="11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IP65</a:t>
                      </a:r>
                      <a:endParaRPr lang="zh-TW" altLang="en-US" sz="11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Weather resist</a:t>
                      </a:r>
                      <a:endParaRPr lang="zh-TW" altLang="en-US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IP55</a:t>
                      </a:r>
                      <a:endParaRPr lang="zh-TW" altLang="en-US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Weather resist</a:t>
                      </a:r>
                      <a:endParaRPr lang="zh-TW" altLang="en-US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098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ESD protection</a:t>
                      </a:r>
                      <a:endParaRPr lang="zh-TW" altLang="en-US" sz="11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15KV (with</a:t>
                      </a:r>
                      <a:r>
                        <a:rPr lang="en-US" altLang="zh-TW" sz="11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optional grounding wire)</a:t>
                      </a:r>
                      <a:endParaRPr lang="zh-TW" altLang="en-US" sz="11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15KV (with</a:t>
                      </a:r>
                      <a:r>
                        <a:rPr lang="en-US" altLang="zh-TW" sz="11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optional grounding wire)</a:t>
                      </a:r>
                      <a:endParaRPr lang="zh-TW" altLang="en-US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N/A</a:t>
                      </a:r>
                      <a:endParaRPr lang="zh-TW" altLang="en-US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N/A</a:t>
                      </a:r>
                      <a:endParaRPr lang="zh-TW" altLang="en-US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5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Mounting</a:t>
                      </a:r>
                      <a:r>
                        <a:rPr lang="en-US" altLang="zh-TW" sz="11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kit</a:t>
                      </a:r>
                      <a:endParaRPr lang="zh-TW" altLang="en-US" sz="11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Wall</a:t>
                      </a:r>
                      <a:r>
                        <a:rPr lang="en-US" altLang="zh-TW" sz="11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/Pole</a:t>
                      </a:r>
                      <a:endParaRPr lang="zh-TW" altLang="en-US" sz="11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Pole</a:t>
                      </a:r>
                      <a:endParaRPr lang="zh-TW" altLang="en-US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Pole</a:t>
                      </a:r>
                      <a:endParaRPr lang="zh-TW" altLang="en-US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Pole</a:t>
                      </a:r>
                      <a:endParaRPr lang="zh-TW" altLang="en-US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25288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PoE</a:t>
                      </a:r>
                      <a:endParaRPr lang="zh-TW" altLang="en-US" sz="11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Proprietary</a:t>
                      </a:r>
                      <a:r>
                        <a:rPr lang="en-US" altLang="zh-TW" sz="11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altLang="zh-TW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48V</a:t>
                      </a:r>
                      <a:r>
                        <a:rPr lang="en-US" altLang="zh-TW" sz="11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altLang="zh-TW" sz="1100" b="0" kern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PoE</a:t>
                      </a:r>
                      <a:endParaRPr lang="zh-TW" altLang="en-US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Proprietary 12V </a:t>
                      </a:r>
                      <a:r>
                        <a:rPr lang="en-US" altLang="zh-TW" sz="11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PoE</a:t>
                      </a:r>
                      <a:endParaRPr lang="zh-TW" altLang="en-US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Proprietary 24V </a:t>
                      </a:r>
                      <a:r>
                        <a:rPr lang="en-US" altLang="zh-TW" sz="11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PoE</a:t>
                      </a:r>
                      <a:endParaRPr lang="zh-TW" altLang="en-US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1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Proprietary 24V </a:t>
                      </a:r>
                      <a:r>
                        <a:rPr lang="en-US" altLang="zh-TW" sz="1100" b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PoE</a:t>
                      </a:r>
                      <a:endParaRPr lang="zh-TW" altLang="en-US" sz="11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05755"/>
            <a:ext cx="388724" cy="583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10" y="1321144"/>
            <a:ext cx="991677" cy="772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000">
            <a:off x="6019377" y="1357967"/>
            <a:ext cx="277748" cy="721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1383460"/>
            <a:ext cx="946817" cy="71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756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250825" y="261020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A5"/>
                </a:solidFill>
                <a:latin typeface="+mj-lt"/>
                <a:ea typeface="MS PGothic" pitchFamily="34" charset="-128"/>
                <a:cs typeface="ＭＳ Ｐゴシック" pitchFamily="-112" charset="-128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9pPr>
          </a:lstStyle>
          <a:p>
            <a:r>
              <a:rPr kumimoji="1" lang="en-US" altLang="zh-TW" sz="32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新細明體" charset="-120"/>
                <a:cs typeface="+mn-cs"/>
              </a:rPr>
              <a:t>Product introduction</a:t>
            </a:r>
            <a:endParaRPr kumimoji="1" lang="zh-TW" altLang="en-US" sz="32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3075" name="Picture 3" descr="D:\07490\Desktop\On Progress\DAP-3310 and DAP-3410\Figure\SOP\DAP-3310_A1_Image L(Back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014" y="1311577"/>
            <a:ext cx="2811970" cy="442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07490\Desktop\On Progress\DAP-3310 and DAP-3410\Figure\SOP\DAP-3310_A1_Image L(QIG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02272"/>
            <a:ext cx="3927257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接點 5"/>
          <p:cNvCxnSpPr/>
          <p:nvPr/>
        </p:nvCxnSpPr>
        <p:spPr>
          <a:xfrm flipV="1">
            <a:off x="4111223" y="1237402"/>
            <a:ext cx="0" cy="1314141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4111223" y="1237404"/>
            <a:ext cx="1340095" cy="1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526984" y="1068125"/>
            <a:ext cx="136815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Pole Mount</a:t>
            </a:r>
            <a:endParaRPr lang="zh-TW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直線接點 23"/>
          <p:cNvCxnSpPr>
            <a:stCxn id="28" idx="3"/>
          </p:cNvCxnSpPr>
          <p:nvPr/>
        </p:nvCxnSpPr>
        <p:spPr>
          <a:xfrm>
            <a:off x="6318146" y="4925927"/>
            <a:ext cx="289494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V="1">
            <a:off x="6607640" y="3140968"/>
            <a:ext cx="0" cy="1800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5619404" y="4756650"/>
            <a:ext cx="698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LAN2</a:t>
            </a:r>
            <a:endParaRPr lang="zh-TW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3" name="直線接點 42"/>
          <p:cNvCxnSpPr/>
          <p:nvPr/>
        </p:nvCxnSpPr>
        <p:spPr>
          <a:xfrm flipV="1">
            <a:off x="7647006" y="3141116"/>
            <a:ext cx="0" cy="1800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7647005" y="4941168"/>
            <a:ext cx="285301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7932306" y="4771891"/>
            <a:ext cx="1191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LAN1 (</a:t>
            </a:r>
            <a:r>
              <a:rPr lang="en-US" altLang="zh-TW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PoE</a:t>
            </a:r>
            <a:r>
              <a:rPr lang="en-US" altLang="zh-TW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zh-TW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7" name="直線接點 46"/>
          <p:cNvCxnSpPr/>
          <p:nvPr/>
        </p:nvCxnSpPr>
        <p:spPr>
          <a:xfrm flipV="1">
            <a:off x="8059638" y="2034355"/>
            <a:ext cx="0" cy="1178621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7594874" y="2029349"/>
            <a:ext cx="470320" cy="10013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>
            <a:off x="6339484" y="1856393"/>
            <a:ext cx="1255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Grounding</a:t>
            </a:r>
            <a:endParaRPr lang="zh-TW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7" name="直線接點 56"/>
          <p:cNvCxnSpPr/>
          <p:nvPr/>
        </p:nvCxnSpPr>
        <p:spPr>
          <a:xfrm flipH="1" flipV="1">
            <a:off x="7111412" y="3490403"/>
            <a:ext cx="280" cy="194421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7111412" y="5431295"/>
            <a:ext cx="464858" cy="3324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字方塊 59"/>
          <p:cNvSpPr txBox="1"/>
          <p:nvPr/>
        </p:nvSpPr>
        <p:spPr>
          <a:xfrm>
            <a:off x="7537998" y="5218595"/>
            <a:ext cx="72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Reset</a:t>
            </a:r>
            <a:endParaRPr lang="zh-TW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Picture 4" descr="D:\07490\Desktop\On Progress\DAP-3310 and DAP-3410\Figure\SOP\DAP-3310_A1_Image L(Front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53297"/>
            <a:ext cx="2967550" cy="437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461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4282" y="2714620"/>
            <a:ext cx="8715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altLang="zh-TW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uLnTx/>
                <a:uFillTx/>
                <a:latin typeface="Arial" pitchFamily="34" charset="0"/>
                <a:ea typeface="StoneSansITC-Medium" charset="-120"/>
                <a:cs typeface="Arial" pitchFamily="34" charset="0"/>
              </a:rPr>
              <a:t>Selling Points</a:t>
            </a:r>
          </a:p>
          <a:p>
            <a:pPr marL="177800" marR="0" lvl="0" indent="-1778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itchFamily="2" charset="2"/>
              <a:buNone/>
              <a:tabLst/>
              <a:defRPr/>
            </a:pPr>
            <a:endParaRPr kumimoji="0" lang="zh-TW" altLang="en-US" sz="3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Arial" pitchFamily="34" charset="0"/>
              <a:ea typeface="StoneSansITC-Medium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69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61020"/>
            <a:ext cx="8637588" cy="647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zh-TW" sz="32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  <a:ea typeface="新細明體" charset="-120"/>
                <a:cs typeface="+mn-cs"/>
              </a:rPr>
              <a:t>Main features</a:t>
            </a:r>
            <a:endParaRPr kumimoji="1" lang="zh-TW" altLang="en-US" sz="32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lvetica" pitchFamily="34" charset="0"/>
              <a:ea typeface="新細明體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043721"/>
            <a:ext cx="8280920" cy="4689535"/>
          </a:xfrm>
        </p:spPr>
        <p:txBody>
          <a:bodyPr/>
          <a:lstStyle/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zh-TW" sz="2000" b="1" kern="1200" dirty="0" smtClean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Long distance </a:t>
            </a:r>
            <a:r>
              <a:rPr kumimoji="1" lang="en-US" altLang="zh-TW" sz="2000" b="1" kern="1200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w</a:t>
            </a:r>
            <a:r>
              <a:rPr kumimoji="1" lang="en-US" altLang="zh-TW" sz="2000" b="1" kern="1200" dirty="0" smtClean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ireless networking.</a:t>
            </a: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zh-TW" sz="2000" kern="1200" dirty="0" smtClean="0">
                <a:solidFill>
                  <a:schemeClr val="tx1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Ideal solution for WDS and WISP.</a:t>
            </a:r>
            <a:endParaRPr kumimoji="1" lang="en-US" altLang="zh-TW" sz="2000" kern="1200" dirty="0">
              <a:solidFill>
                <a:schemeClr val="tx1"/>
              </a:solidFill>
              <a:latin typeface="Helvetica" pitchFamily="34" charset="0"/>
              <a:ea typeface="微軟正黑體" pitchFamily="34" charset="-120"/>
              <a:cs typeface="Arial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- High power design to provide better wireless coverage</a:t>
            </a: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- Wireless speed up to 300M (2x2)</a:t>
            </a: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- Built-in High Gain Sector Antenna:10dBi (DAP-3310) /15dBi (DAP-3410)</a:t>
            </a: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- Weather-proof design (IP65)</a:t>
            </a:r>
            <a:r>
              <a:rPr lang="en-US" altLang="zh-TW" sz="1400" baseline="300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1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 </a:t>
            </a: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- Support 15kV ESD protection</a:t>
            </a:r>
            <a:r>
              <a:rPr lang="en-US" altLang="zh-TW" sz="1400" baseline="300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3</a:t>
            </a:r>
            <a:endParaRPr lang="en-US" altLang="zh-TW" sz="1400" baseline="300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altLang="zh-TW" sz="1200" b="1" dirty="0" smtClean="0">
              <a:latin typeface="Arial" pitchFamily="34" charset="0"/>
              <a:cs typeface="Arial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zh-TW" sz="2000" b="1" kern="1200" dirty="0" smtClean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Multiple operation modes.</a:t>
            </a: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zh-TW" sz="2000" kern="1200" dirty="0" smtClean="0">
                <a:solidFill>
                  <a:schemeClr val="tx1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Different mode for different scenario.</a:t>
            </a:r>
            <a:endParaRPr kumimoji="1" lang="en-US" altLang="zh-TW" sz="2000" kern="1200" dirty="0">
              <a:solidFill>
                <a:schemeClr val="tx1"/>
              </a:solidFill>
              <a:latin typeface="Helvetica" pitchFamily="34" charset="0"/>
              <a:ea typeface="微軟正黑體" pitchFamily="34" charset="-120"/>
              <a:cs typeface="Arial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- Access Point / WDS</a:t>
            </a:r>
            <a:r>
              <a:rPr lang="en-US" altLang="zh-TW" sz="1400" baseline="300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2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 /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WDS with AP</a:t>
            </a:r>
            <a:r>
              <a:rPr lang="en-US" altLang="zh-TW" sz="1400" baseline="300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2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 / Wireless 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Client /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WISP Client Router / WISP Repeater</a:t>
            </a:r>
            <a:r>
              <a:rPr lang="en-US" altLang="zh-TW" sz="1400" baseline="300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 </a:t>
            </a:r>
            <a:endParaRPr lang="en-US" altLang="zh-TW" sz="1400" baseline="300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altLang="zh-TW" sz="1200" b="1" dirty="0" smtClean="0">
              <a:latin typeface="Arial" pitchFamily="34" charset="0"/>
              <a:cs typeface="Arial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zh-TW" sz="2000" b="1" kern="1200" dirty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Total </a:t>
            </a:r>
            <a:r>
              <a:rPr kumimoji="1" lang="en-US" altLang="zh-TW" sz="2000" b="1" kern="1200" dirty="0" smtClean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security.</a:t>
            </a: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zh-TW" sz="2000" kern="1200" dirty="0" smtClean="0">
                <a:solidFill>
                  <a:schemeClr val="tx1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Multiple types </a:t>
            </a:r>
            <a:r>
              <a:rPr kumimoji="1" lang="en-US" altLang="zh-TW" sz="2000" kern="1200" dirty="0">
                <a:solidFill>
                  <a:schemeClr val="tx1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for different security </a:t>
            </a:r>
            <a:r>
              <a:rPr kumimoji="1" lang="en-US" altLang="zh-TW" sz="2000" kern="1200" dirty="0" smtClean="0">
                <a:solidFill>
                  <a:schemeClr val="tx1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level.</a:t>
            </a:r>
            <a:endParaRPr kumimoji="1" lang="en-US" altLang="zh-TW" sz="2000" kern="1200" dirty="0">
              <a:solidFill>
                <a:schemeClr val="tx1"/>
              </a:solidFill>
              <a:latin typeface="Helvetica" pitchFamily="34" charset="0"/>
              <a:ea typeface="微軟正黑體" pitchFamily="34" charset="-120"/>
              <a:cs typeface="Arial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- WPA/WPA2-Personal/Enterprise</a:t>
            </a: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- WEP 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64/128 bit 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Encryption</a:t>
            </a: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- 802.1X</a:t>
            </a:r>
            <a:endParaRPr lang="zh-TW" altLang="zh-TW" sz="1400" dirty="0">
              <a:latin typeface="Arial" pitchFamily="34" charset="0"/>
              <a:cs typeface="Arial" pitchFamily="34" charset="0"/>
            </a:endParaRPr>
          </a:p>
          <a:p>
            <a:pPr lvl="1" algn="just"/>
            <a:endParaRPr lang="en-US" altLang="zh-TW" sz="1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9552" y="5517232"/>
            <a:ext cx="84969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altLang="zh-TW" sz="900" dirty="0"/>
              <a:t>IP65 standard means the device is protected from dust and low pressure jets of water from all directions - limited ingress </a:t>
            </a:r>
            <a:r>
              <a:rPr lang="en-US" altLang="zh-TW" sz="900" dirty="0" smtClean="0"/>
              <a:t>permitted.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TW" sz="900" dirty="0" smtClean="0"/>
              <a:t>Cannot build WDS with current 11b/g APs and </a:t>
            </a:r>
            <a:r>
              <a:rPr lang="en-US" altLang="zh-TW" sz="900" dirty="0" err="1" smtClean="0"/>
              <a:t>AirPremierN</a:t>
            </a:r>
            <a:r>
              <a:rPr lang="en-US" altLang="zh-TW" sz="900" dirty="0" smtClean="0"/>
              <a:t> series APs.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TW" sz="900" dirty="0" smtClean="0"/>
              <a:t>With optional grounding wire</a:t>
            </a:r>
          </a:p>
        </p:txBody>
      </p:sp>
    </p:spTree>
    <p:extLst>
      <p:ext uri="{BB962C8B-B14F-4D97-AF65-F5344CB8AC3E}">
        <p14:creationId xmlns:p14="http://schemas.microsoft.com/office/powerpoint/2010/main" val="384475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261020"/>
            <a:ext cx="8637588" cy="647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zh-TW" sz="32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vetica" pitchFamily="34" charset="0"/>
                <a:ea typeface="新細明體" charset="-120"/>
                <a:cs typeface="+mn-cs"/>
              </a:rPr>
              <a:t>Advanced features</a:t>
            </a:r>
            <a:endParaRPr kumimoji="1" lang="zh-TW" altLang="en-US" sz="32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lvetica" pitchFamily="34" charset="0"/>
              <a:ea typeface="新細明體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043721"/>
            <a:ext cx="8280920" cy="4689535"/>
          </a:xfrm>
        </p:spPr>
        <p:txBody>
          <a:bodyPr/>
          <a:lstStyle/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zh-TW" sz="2000" b="1" kern="1200" dirty="0" smtClean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Advanced feature.</a:t>
            </a: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zh-TW" sz="2000" kern="1200" dirty="0" smtClean="0">
                <a:solidFill>
                  <a:schemeClr val="tx1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Supports various function for SMB need.</a:t>
            </a: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- Multiple 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SSID (up to 8) in AP mode and 8 VLANs for network segmentation</a:t>
            </a: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- Wi-Fi 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WMM</a:t>
            </a: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- </a:t>
            </a:r>
            <a:r>
              <a:rPr lang="en-US" altLang="zh-TW" sz="1400" dirty="0" err="1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QoS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 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(Bandwidth Control)</a:t>
            </a: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- SNMP 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v1/v2c/v3, Web Management (http,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https)</a:t>
            </a: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Helvetica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altLang="zh-TW" sz="1200" b="1" dirty="0" smtClean="0">
              <a:latin typeface="Arial" pitchFamily="34" charset="0"/>
              <a:cs typeface="Arial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zh-TW" sz="2000" b="1" kern="1200" dirty="0" smtClean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Firewall feature.</a:t>
            </a: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zh-TW" sz="2000" kern="1200" dirty="0" smtClean="0">
                <a:solidFill>
                  <a:schemeClr val="tx1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Protect your wireless data in SMB.</a:t>
            </a:r>
            <a:endParaRPr kumimoji="1" lang="en-US" altLang="zh-TW" sz="2000" kern="1200" dirty="0">
              <a:solidFill>
                <a:schemeClr val="tx1"/>
              </a:solidFill>
              <a:latin typeface="Helvetica" pitchFamily="34" charset="0"/>
              <a:ea typeface="微軟正黑體" pitchFamily="34" charset="-120"/>
              <a:cs typeface="Arial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- MAC 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Address Filter</a:t>
            </a: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- Wireless 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LAN Partition</a:t>
            </a: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- User 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Limit</a:t>
            </a:r>
          </a:p>
          <a:p>
            <a:pPr marL="0" lvl="1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- DMZ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, Virtual Server, Parental Control and IP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routing</a:t>
            </a:r>
            <a:r>
              <a:rPr lang="en-US" altLang="zh-TW" sz="1400" baseline="30000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Arial" pitchFamily="34" charset="0"/>
              </a:rPr>
              <a:t>4</a:t>
            </a:r>
          </a:p>
          <a:p>
            <a:pPr lvl="1" algn="just"/>
            <a:endParaRPr lang="en-US" altLang="zh-TW" sz="1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5445224"/>
            <a:ext cx="8496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228600" indent="-228600">
              <a:buFont typeface="+mj-lt"/>
              <a:buAutoNum type="arabicPeriod"/>
              <a:defRPr sz="900"/>
            </a:lvl1pPr>
          </a:lstStyle>
          <a:p>
            <a:pPr marL="0" indent="0">
              <a:buNone/>
            </a:pPr>
            <a:r>
              <a:rPr lang="en-US" altLang="zh-TW" dirty="0"/>
              <a:t>3</a:t>
            </a:r>
            <a:r>
              <a:rPr lang="en-US" altLang="zh-TW" dirty="0" smtClean="0"/>
              <a:t>.  DMZ, Virtual Server , Parental Control and IP routing only support </a:t>
            </a:r>
            <a:r>
              <a:rPr lang="en-US" altLang="zh-TW" dirty="0"/>
              <a:t>in WISP </a:t>
            </a:r>
            <a:r>
              <a:rPr lang="en-US" altLang="zh-TW" dirty="0" smtClean="0"/>
              <a:t>client router and WISP repeater mode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6027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221555" y="206409"/>
            <a:ext cx="8382893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defRPr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2pPr>
            <a:lvl3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3pPr>
            <a:lvl4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4pPr>
            <a:lvl5pPr eaLnBrk="0" hangingPunct="0">
              <a:lnSpc>
                <a:spcPct val="80000"/>
              </a:lnSpc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5pPr>
            <a:lvl6pPr marL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6pPr>
            <a:lvl7pPr marL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7pPr>
            <a:lvl8pPr marL="1371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8pPr>
            <a:lvl9pPr marL="18288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9pPr>
          </a:lstStyle>
          <a:p>
            <a:r>
              <a:rPr lang="en-US" altLang="zh-TW" dirty="0" err="1" smtClean="0">
                <a:latin typeface="Helvetica" pitchFamily="34" charset="0"/>
              </a:rPr>
              <a:t>PoE</a:t>
            </a:r>
            <a:r>
              <a:rPr lang="en-US" altLang="zh-TW" dirty="0" smtClean="0">
                <a:latin typeface="Helvetica" pitchFamily="34" charset="0"/>
              </a:rPr>
              <a:t> </a:t>
            </a:r>
            <a:r>
              <a:rPr lang="en-US" altLang="zh-TW" dirty="0" err="1" smtClean="0">
                <a:latin typeface="Helvetica" pitchFamily="34" charset="0"/>
              </a:rPr>
              <a:t>Passthrough</a:t>
            </a:r>
            <a:endParaRPr lang="zh-TW" altLang="en-US" dirty="0">
              <a:latin typeface="Helvetica" pitchFamily="34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467544" y="1052736"/>
            <a:ext cx="8301358" cy="145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 err="1" smtClean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PoE</a:t>
            </a:r>
            <a:r>
              <a:rPr lang="en-US" altLang="zh-TW" sz="2000" b="1" dirty="0" smtClean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2000" b="1" dirty="0" err="1" smtClean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Passthrough</a:t>
            </a:r>
            <a:r>
              <a:rPr lang="en-US" altLang="zh-TW" sz="2000" b="1" dirty="0" smtClean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.</a:t>
            </a:r>
          </a:p>
          <a:p>
            <a:pPr marL="0" lvl="1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dirty="0" smtClean="0">
                <a:solidFill>
                  <a:schemeClr val="tx1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A </a:t>
            </a:r>
            <a:r>
              <a:rPr lang="en-US" altLang="zh-TW" sz="2000" dirty="0">
                <a:solidFill>
                  <a:schemeClr val="tx1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secondary Ethernet port with </a:t>
            </a:r>
            <a:r>
              <a:rPr lang="en-US" altLang="zh-TW" sz="2000" dirty="0" err="1" smtClean="0">
                <a:solidFill>
                  <a:schemeClr val="tx1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PoE</a:t>
            </a:r>
            <a:r>
              <a:rPr lang="en-US" altLang="zh-TW" sz="2000" dirty="0" smtClean="0">
                <a:solidFill>
                  <a:schemeClr val="tx1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en-US" altLang="zh-TW" sz="2000" dirty="0">
                <a:solidFill>
                  <a:schemeClr val="tx1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output for </a:t>
            </a:r>
            <a:r>
              <a:rPr lang="en-US" altLang="zh-TW" sz="2000" dirty="0" smtClean="0">
                <a:solidFill>
                  <a:schemeClr val="tx1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IP-Camera.</a:t>
            </a:r>
            <a:endParaRPr lang="en-US" altLang="zh-TW" sz="2000" dirty="0">
              <a:solidFill>
                <a:schemeClr val="tx1"/>
              </a:solidFill>
              <a:latin typeface="Helvetica" pitchFamily="34" charset="0"/>
              <a:ea typeface="微軟正黑體" pitchFamily="34" charset="-120"/>
              <a:cs typeface="Arial" pitchFamily="34" charset="0"/>
            </a:endParaRPr>
          </a:p>
          <a:p>
            <a:pPr lvl="1" algn="ctr"/>
            <a:endParaRPr lang="zh-TW" alt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323528" y="5805264"/>
            <a:ext cx="84969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/>
              <a:t>4. Only support  </a:t>
            </a:r>
            <a:r>
              <a:rPr lang="en-US" altLang="zh-TW" sz="1000" dirty="0" smtClean="0">
                <a:solidFill>
                  <a:srgbClr val="FF0000"/>
                </a:solidFill>
              </a:rPr>
              <a:t>up to10watt </a:t>
            </a:r>
            <a:r>
              <a:rPr lang="en-US" altLang="zh-TW" sz="1000" dirty="0" smtClean="0"/>
              <a:t>IP surveillance, DCS-3716, DCS-6113, DCS-6511and DCS-7110 </a:t>
            </a:r>
            <a:endParaRPr lang="zh-TW" altLang="en-US" sz="1000" dirty="0"/>
          </a:p>
        </p:txBody>
      </p:sp>
      <p:sp>
        <p:nvSpPr>
          <p:cNvPr id="26" name="弧形 25"/>
          <p:cNvSpPr/>
          <p:nvPr/>
        </p:nvSpPr>
        <p:spPr>
          <a:xfrm rot="5400000">
            <a:off x="2073499" y="2645355"/>
            <a:ext cx="1099902" cy="1304811"/>
          </a:xfrm>
          <a:prstGeom prst="arc">
            <a:avLst>
              <a:gd name="adj1" fmla="val 16200000"/>
              <a:gd name="adj2" fmla="val 5399093"/>
            </a:avLst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接點 26"/>
          <p:cNvCxnSpPr/>
          <p:nvPr/>
        </p:nvCxnSpPr>
        <p:spPr>
          <a:xfrm>
            <a:off x="6134049" y="3300208"/>
            <a:ext cx="0" cy="159696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29" idx="3"/>
            <a:endCxn id="42" idx="1"/>
          </p:cNvCxnSpPr>
          <p:nvPr/>
        </p:nvCxnSpPr>
        <p:spPr>
          <a:xfrm>
            <a:off x="6492400" y="4643471"/>
            <a:ext cx="484604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 descr="D:\D-Link\File\D-Link Icon\Switch\1_Switch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69" y="4243351"/>
            <a:ext cx="806031" cy="8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061" y="4335883"/>
            <a:ext cx="659635" cy="54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71" y="2280290"/>
            <a:ext cx="736369" cy="1096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文字方塊 31"/>
          <p:cNvSpPr txBox="1"/>
          <p:nvPr/>
        </p:nvSpPr>
        <p:spPr>
          <a:xfrm>
            <a:off x="755576" y="3717032"/>
            <a:ext cx="1389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 err="1" smtClean="0">
                <a:solidFill>
                  <a:schemeClr val="bg1">
                    <a:lumMod val="50000"/>
                  </a:schemeClr>
                </a:solidFill>
              </a:rPr>
              <a:t>PoE</a:t>
            </a: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 Output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74" y="2422842"/>
            <a:ext cx="428788" cy="79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879" y="2422842"/>
            <a:ext cx="377476" cy="72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文字方塊 37"/>
          <p:cNvSpPr txBox="1"/>
          <p:nvPr/>
        </p:nvSpPr>
        <p:spPr>
          <a:xfrm>
            <a:off x="6779417" y="4927033"/>
            <a:ext cx="1032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Internet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9" name="直線接點 38"/>
          <p:cNvCxnSpPr/>
          <p:nvPr/>
        </p:nvCxnSpPr>
        <p:spPr>
          <a:xfrm>
            <a:off x="3495000" y="3364091"/>
            <a:ext cx="0" cy="127937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>
            <a:stCxn id="30" idx="3"/>
          </p:cNvCxnSpPr>
          <p:nvPr/>
        </p:nvCxnSpPr>
        <p:spPr>
          <a:xfrm flipV="1">
            <a:off x="2408696" y="4604738"/>
            <a:ext cx="559733" cy="506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3" descr="D:\D-Link\File\D-Link Icon\Switch\1_Switch.png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29" y="4199147"/>
            <a:ext cx="773420" cy="76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04" y="4378098"/>
            <a:ext cx="534585" cy="53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文字方塊 42"/>
          <p:cNvSpPr txBox="1"/>
          <p:nvPr/>
        </p:nvSpPr>
        <p:spPr>
          <a:xfrm>
            <a:off x="1192239" y="4927033"/>
            <a:ext cx="185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Wired Device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2935267" y="4932520"/>
            <a:ext cx="1032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Switch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5594091" y="4952201"/>
            <a:ext cx="1032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Switch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213695" y="2596492"/>
            <a:ext cx="1032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</a:rPr>
              <a:t>WDS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7" name="Picture 2" descr="D:\D-Link\File\D-Link Icon\IP Surveillance\Camera.png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881429" cy="87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48" y="2280290"/>
            <a:ext cx="736369" cy="1096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7194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250825" y="261020"/>
            <a:ext cx="8637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A5"/>
                </a:solidFill>
                <a:latin typeface="+mj-lt"/>
                <a:ea typeface="MS PGothic" pitchFamily="34" charset="-128"/>
                <a:cs typeface="ＭＳ Ｐゴシック" pitchFamily="-112" charset="-128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87A5"/>
                </a:solidFill>
                <a:latin typeface="Verdana" pitchFamily="34" charset="0"/>
                <a:ea typeface="MS PGothic" pitchFamily="34" charset="-128"/>
                <a:cs typeface="ＭＳ Ｐゴシック" pitchFamily="-112" charset="-128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6192"/>
                </a:solidFill>
                <a:latin typeface="Verdana" pitchFamily="34" charset="0"/>
              </a:defRPr>
            </a:lvl9pPr>
          </a:lstStyle>
          <a:p>
            <a:r>
              <a:rPr kumimoji="1" lang="en-US" altLang="zh-TW" sz="32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新細明體" charset="-120"/>
                <a:cs typeface="+mn-cs"/>
              </a:rPr>
              <a:t>wall mount</a:t>
            </a:r>
            <a:endParaRPr kumimoji="1" lang="zh-TW" altLang="en-US" sz="32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44" name="內容版面配置區 2"/>
          <p:cNvSpPr txBox="1">
            <a:spLocks/>
          </p:cNvSpPr>
          <p:nvPr/>
        </p:nvSpPr>
        <p:spPr bwMode="auto">
          <a:xfrm>
            <a:off x="467544" y="1052736"/>
            <a:ext cx="8301358" cy="145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447675" indent="-2000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2pPr>
            <a:lvl3pPr marL="808038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3pPr>
            <a:lvl4pPr marL="116840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619250" indent="-18097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20764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5336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908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448050" indent="-1809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6192"/>
              </a:buClr>
              <a:buSzPct val="11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b="1" dirty="0" smtClean="0">
                <a:solidFill>
                  <a:srgbClr val="00B0F0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Smart wall mount.</a:t>
            </a:r>
          </a:p>
          <a:p>
            <a:pPr marL="0" lvl="1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TW" sz="2000" dirty="0">
                <a:solidFill>
                  <a:schemeClr val="tx1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T</a:t>
            </a:r>
            <a:r>
              <a:rPr lang="en-US" altLang="zh-TW" sz="2000" dirty="0" smtClean="0">
                <a:solidFill>
                  <a:schemeClr val="tx1"/>
                </a:solidFill>
                <a:latin typeface="Helvetica" pitchFamily="34" charset="0"/>
                <a:ea typeface="微軟正黑體" pitchFamily="34" charset="-120"/>
                <a:cs typeface="Arial" pitchFamily="34" charset="0"/>
              </a:rPr>
              <a:t>hree steps installation design, easy and quickly.</a:t>
            </a:r>
            <a:endParaRPr lang="en-US" altLang="zh-TW" sz="2000" dirty="0">
              <a:solidFill>
                <a:schemeClr val="tx1"/>
              </a:solidFill>
              <a:latin typeface="Helvetica" pitchFamily="34" charset="0"/>
              <a:ea typeface="微軟正黑體" pitchFamily="34" charset="-120"/>
              <a:cs typeface="Arial" pitchFamily="34" charset="0"/>
            </a:endParaRPr>
          </a:p>
          <a:p>
            <a:pPr lvl="1" algn="ctr"/>
            <a:endParaRPr lang="zh-TW" altLang="en-US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902350" y="2132856"/>
            <a:ext cx="8062137" cy="3413992"/>
            <a:chOff x="778772" y="2204864"/>
            <a:chExt cx="8259486" cy="3456383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631" y="2570420"/>
              <a:ext cx="1955426" cy="2730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 descr="D:\07490\Desktop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470042"/>
              <a:ext cx="2137325" cy="2826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D:\07490\Desktop\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80" y="2470042"/>
              <a:ext cx="2736304" cy="2831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橢圓 2"/>
            <p:cNvSpPr/>
            <p:nvPr/>
          </p:nvSpPr>
          <p:spPr>
            <a:xfrm>
              <a:off x="778772" y="2204864"/>
              <a:ext cx="504056" cy="5040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BF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850780" y="2247255"/>
              <a:ext cx="36004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3BF32D"/>
                  </a:solidFill>
                </a:rPr>
                <a:t>1</a:t>
              </a:r>
              <a:endParaRPr lang="zh-TW" altLang="en-US" sz="2400" b="1" dirty="0">
                <a:solidFill>
                  <a:srgbClr val="3BF32D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3744978" y="2204864"/>
              <a:ext cx="504056" cy="5040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BF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3816986" y="2247255"/>
              <a:ext cx="36004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3BF32D"/>
                  </a:solidFill>
                </a:rPr>
                <a:t>2</a:t>
              </a:r>
              <a:endParaRPr lang="zh-TW" altLang="en-US" sz="2400" b="1" dirty="0">
                <a:solidFill>
                  <a:srgbClr val="3BF32D"/>
                </a:solidFill>
              </a:endParaRPr>
            </a:p>
          </p:txBody>
        </p:sp>
        <p:sp>
          <p:nvSpPr>
            <p:cNvPr id="17" name="橢圓 16"/>
            <p:cNvSpPr/>
            <p:nvPr/>
          </p:nvSpPr>
          <p:spPr>
            <a:xfrm>
              <a:off x="6405681" y="2204864"/>
              <a:ext cx="504056" cy="5040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BF3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477689" y="2247255"/>
              <a:ext cx="4320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>
                  <a:solidFill>
                    <a:srgbClr val="3BF32D"/>
                  </a:solidFill>
                </a:rPr>
                <a:t>3</a:t>
              </a:r>
              <a:endParaRPr lang="zh-TW" altLang="en-US" sz="2400" b="1" dirty="0">
                <a:solidFill>
                  <a:srgbClr val="3BF32D"/>
                </a:solidFill>
              </a:endParaRPr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2555776" y="2852936"/>
              <a:ext cx="103061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2555776" y="5025654"/>
              <a:ext cx="1031308" cy="13153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2555776" y="2858452"/>
              <a:ext cx="0" cy="21191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flipH="1">
              <a:off x="3563193" y="2852936"/>
              <a:ext cx="695" cy="22632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2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541" y="3284984"/>
              <a:ext cx="1248511" cy="935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740" y="3027618"/>
              <a:ext cx="655317" cy="401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橢圓形圖說文字 48"/>
            <p:cNvSpPr/>
            <p:nvPr/>
          </p:nvSpPr>
          <p:spPr>
            <a:xfrm>
              <a:off x="5148064" y="2570420"/>
              <a:ext cx="936103" cy="560291"/>
            </a:xfrm>
            <a:prstGeom prst="wedgeEllipseCallout">
              <a:avLst>
                <a:gd name="adj1" fmla="val -16427"/>
                <a:gd name="adj2" fmla="val 68396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b="1" dirty="0" smtClean="0">
                  <a:solidFill>
                    <a:schemeClr val="tx1"/>
                  </a:solidFill>
                </a:rPr>
                <a:t>Click!</a:t>
              </a:r>
              <a:endParaRPr lang="zh-TW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7272669" y="4088105"/>
              <a:ext cx="1765589" cy="276999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wo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b="1" dirty="0" smtClean="0"/>
                <a:t>Mounting Tie</a:t>
              </a:r>
              <a:endParaRPr lang="zh-TW" altLang="en-US" sz="1200" b="1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7180230" y="2791961"/>
              <a:ext cx="1765589" cy="276999"/>
            </a:xfrm>
            <a:prstGeom prst="rect">
              <a:avLst/>
            </a:prstGeom>
            <a:noFill/>
            <a:scene3d>
              <a:camera prst="orthographicFront">
                <a:rot lat="0" lon="0" rev="1200000"/>
              </a:camera>
              <a:lightRig rig="two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b="1" dirty="0" smtClean="0"/>
                <a:t>Mounting Tie</a:t>
              </a:r>
              <a:endParaRPr lang="zh-TW" altLang="en-US" sz="1200" b="1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915295" y="2852936"/>
              <a:ext cx="79224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chemeClr val="bg1">
                      <a:lumMod val="50000"/>
                    </a:schemeClr>
                  </a:solidFill>
                </a:rPr>
                <a:t>Wall</a:t>
              </a:r>
              <a:endParaRPr lang="zh-TW" alt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37" name="Picture 2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541" y="4005907"/>
              <a:ext cx="1248511" cy="935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31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0310" y="4293096"/>
              <a:ext cx="655317" cy="401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文字方塊 44"/>
            <p:cNvSpPr txBox="1"/>
            <p:nvPr/>
          </p:nvSpPr>
          <p:spPr>
            <a:xfrm>
              <a:off x="2325130" y="5193850"/>
              <a:ext cx="1595655" cy="46739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wo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b="1" dirty="0" smtClean="0">
                  <a:latin typeface="Helvetica" pitchFamily="34" charset="0"/>
                </a:rPr>
                <a:t>Screw wall mount</a:t>
              </a:r>
              <a:r>
                <a:rPr lang="en-US" altLang="zh-TW" sz="1200" b="1" baseline="30000" dirty="0" smtClean="0">
                  <a:latin typeface="Helvetica" pitchFamily="34" charset="0"/>
                </a:rPr>
                <a:t>5</a:t>
              </a:r>
              <a:r>
                <a:rPr lang="en-US" altLang="zh-TW" sz="1200" b="1" dirty="0" smtClean="0">
                  <a:latin typeface="Helvetica" pitchFamily="34" charset="0"/>
                </a:rPr>
                <a:t> on the wall first</a:t>
              </a:r>
              <a:endParaRPr lang="zh-TW" altLang="en-US" sz="1200" b="1" dirty="0">
                <a:latin typeface="Helvetica" pitchFamily="34" charset="0"/>
              </a:endParaRPr>
            </a:p>
          </p:txBody>
        </p:sp>
      </p:grpSp>
      <p:sp>
        <p:nvSpPr>
          <p:cNvPr id="27" name="文字方塊 26"/>
          <p:cNvSpPr txBox="1"/>
          <p:nvPr/>
        </p:nvSpPr>
        <p:spPr>
          <a:xfrm>
            <a:off x="323528" y="5805264"/>
            <a:ext cx="84969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/>
              <a:t>5</a:t>
            </a:r>
            <a:r>
              <a:rPr lang="en-US" altLang="zh-TW" sz="1000" dirty="0" smtClean="0"/>
              <a:t>. Wall mount kit is include in package contents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05105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4282" y="2714620"/>
            <a:ext cx="8715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altLang="zh-TW" sz="36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Arial" pitchFamily="34" charset="0"/>
                <a:ea typeface="StoneSansITC-Medium" charset="-120"/>
                <a:cs typeface="Arial" pitchFamily="34" charset="0"/>
              </a:rPr>
              <a:t>PTP / PTMP Communication</a:t>
            </a:r>
            <a:endParaRPr kumimoji="0" lang="en-US" altLang="zh-TW" sz="3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Arial" pitchFamily="34" charset="0"/>
              <a:ea typeface="StoneSansITC-Medium" charset="-120"/>
              <a:cs typeface="Arial" pitchFamily="34" charset="0"/>
            </a:endParaRPr>
          </a:p>
          <a:p>
            <a:pPr marL="177800" marR="0" lvl="0" indent="-1778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Clr>
                <a:schemeClr val="tx1"/>
              </a:buClr>
              <a:buSzPct val="115000"/>
              <a:buFont typeface="Wingdings" pitchFamily="2" charset="2"/>
              <a:buNone/>
              <a:tabLst/>
              <a:defRPr/>
            </a:pPr>
            <a:endParaRPr kumimoji="0" lang="zh-TW" altLang="en-US" sz="36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uLnTx/>
              <a:uFillTx/>
              <a:latin typeface="Arial" pitchFamily="34" charset="0"/>
              <a:ea typeface="StoneSansITC-Medium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57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ink">
  <a:themeElements>
    <a:clrScheme name="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 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rp Section Master 01">
  <a:themeElements>
    <a:clrScheme name="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rp Section Master 01">
  <a:themeElements>
    <a:clrScheme name="3_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rp Section Master 01">
  <a:themeElements>
    <a:clrScheme name="1_Corp Section Master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rp Section Master 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rp Section Master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 Section Master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 Section Master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Dlink</Template>
  <TotalTime>34658</TotalTime>
  <Words>1921</Words>
  <Application>Microsoft Office PowerPoint</Application>
  <PresentationFormat>On-screen Show (4:3)</PresentationFormat>
  <Paragraphs>527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微軟正黑體</vt:lpstr>
      <vt:lpstr>MS PGothic</vt:lpstr>
      <vt:lpstr>MS PGothic</vt:lpstr>
      <vt:lpstr>新細明體</vt:lpstr>
      <vt:lpstr>Arial</vt:lpstr>
      <vt:lpstr>Calibri</vt:lpstr>
      <vt:lpstr>Helvetica</vt:lpstr>
      <vt:lpstr>StoneSansITC-Medium</vt:lpstr>
      <vt:lpstr>Verdana</vt:lpstr>
      <vt:lpstr>Wingdings</vt:lpstr>
      <vt:lpstr>Dlink</vt:lpstr>
      <vt:lpstr>Corp Section Master 01</vt:lpstr>
      <vt:lpstr>3_Corp Section Master 01</vt:lpstr>
      <vt:lpstr>1_Corp Section Master 01</vt:lpstr>
      <vt:lpstr>Wireless N Exterior Access Point DAP-3310 / DAP-3410  </vt:lpstr>
      <vt:lpstr>PowerPoint Presentation</vt:lpstr>
      <vt:lpstr>PowerPoint Presentation</vt:lpstr>
      <vt:lpstr>PowerPoint Presentation</vt:lpstr>
      <vt:lpstr>Main features</vt:lpstr>
      <vt:lpstr>Advanced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Neogeeks.net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DIR-618 Sales Guide</dc:title>
  <dc:creator>Daniel Hsu</dc:creator>
  <cp:lastModifiedBy>Wynand Moller</cp:lastModifiedBy>
  <cp:revision>615</cp:revision>
  <cp:lastPrinted>2012-08-07T03:10:41Z</cp:lastPrinted>
  <dcterms:created xsi:type="dcterms:W3CDTF">2008-04-19T06:20:30Z</dcterms:created>
  <dcterms:modified xsi:type="dcterms:W3CDTF">2014-05-22T14:08:55Z</dcterms:modified>
  <cp:version>v1.0</cp:version>
</cp:coreProperties>
</file>